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1" r:id="rId1"/>
  </p:sldMasterIdLst>
  <p:notesMasterIdLst>
    <p:notesMasterId r:id="rId38"/>
  </p:notesMasterIdLst>
  <p:handoutMasterIdLst>
    <p:handoutMasterId r:id="rId39"/>
  </p:handoutMasterIdLst>
  <p:sldIdLst>
    <p:sldId id="406" r:id="rId2"/>
    <p:sldId id="365" r:id="rId3"/>
    <p:sldId id="407" r:id="rId4"/>
    <p:sldId id="366" r:id="rId5"/>
    <p:sldId id="367" r:id="rId6"/>
    <p:sldId id="368" r:id="rId7"/>
    <p:sldId id="386" r:id="rId8"/>
    <p:sldId id="363" r:id="rId9"/>
    <p:sldId id="404" r:id="rId10"/>
    <p:sldId id="447" r:id="rId11"/>
    <p:sldId id="405" r:id="rId12"/>
    <p:sldId id="432" r:id="rId13"/>
    <p:sldId id="433" r:id="rId14"/>
    <p:sldId id="434" r:id="rId15"/>
    <p:sldId id="448" r:id="rId16"/>
    <p:sldId id="438" r:id="rId17"/>
    <p:sldId id="443" r:id="rId18"/>
    <p:sldId id="445" r:id="rId19"/>
    <p:sldId id="442" r:id="rId20"/>
    <p:sldId id="441" r:id="rId21"/>
    <p:sldId id="440" r:id="rId22"/>
    <p:sldId id="439" r:id="rId23"/>
    <p:sldId id="437" r:id="rId24"/>
    <p:sldId id="436" r:id="rId25"/>
    <p:sldId id="444" r:id="rId26"/>
    <p:sldId id="424" r:id="rId27"/>
    <p:sldId id="425" r:id="rId28"/>
    <p:sldId id="426" r:id="rId29"/>
    <p:sldId id="427" r:id="rId30"/>
    <p:sldId id="428" r:id="rId31"/>
    <p:sldId id="429" r:id="rId32"/>
    <p:sldId id="431" r:id="rId33"/>
    <p:sldId id="423" r:id="rId34"/>
    <p:sldId id="403" r:id="rId35"/>
    <p:sldId id="422" r:id="rId36"/>
    <p:sldId id="421" r:id="rId37"/>
  </p:sldIdLst>
  <p:sldSz cx="9144000" cy="6858000" type="screen4x3"/>
  <p:notesSz cx="6889750" cy="10021888"/>
  <p:defaultTextStyle>
    <a:defPPr>
      <a:defRPr lang="he-I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333399"/>
    <a:srgbClr val="0033CC"/>
    <a:srgbClr val="0000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סגנון ביניים 4 - הדגשה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3296810-A885-4BE3-A3E7-6D5BEEA58F35}" styleName="סגנון ביניים 2 - הדגשה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78" autoAdjust="0"/>
    <p:restoredTop sz="94693" autoAdjust="0"/>
  </p:normalViewPr>
  <p:slideViewPr>
    <p:cSldViewPr>
      <p:cViewPr varScale="1">
        <p:scale>
          <a:sx n="107" d="100"/>
          <a:sy n="107" d="100"/>
        </p:scale>
        <p:origin x="173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904563" y="0"/>
            <a:ext cx="2985187" cy="5016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32" tIns="48316" rIns="96632" bIns="48316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589" y="0"/>
            <a:ext cx="2985187" cy="5016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32" tIns="48316" rIns="96632" bIns="48316" numCol="1" anchor="t" anchorCtr="0" compatLnSpc="1">
            <a:prstTxWarp prst="textNoShape">
              <a:avLst/>
            </a:prstTxWarp>
          </a:bodyPr>
          <a:lstStyle>
            <a:lvl1pPr algn="l" rtl="1" eaLnBrk="1" hangingPunct="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904563" y="9518650"/>
            <a:ext cx="2985187" cy="5016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32" tIns="48316" rIns="96632" bIns="48316" numCol="1" anchor="b" anchorCtr="0" compatLnSpc="1">
            <a:prstTxWarp prst="textNoShape">
              <a:avLst/>
            </a:prstTxWarp>
          </a:bodyPr>
          <a:lstStyle>
            <a:lvl1pPr algn="r" rtl="1" eaLnBrk="1" hangingPunct="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589" y="9518650"/>
            <a:ext cx="2985187" cy="5016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32" tIns="48316" rIns="96632" bIns="48316" numCol="1" anchor="b" anchorCtr="0" compatLnSpc="1">
            <a:prstTxWarp prst="textNoShape">
              <a:avLst/>
            </a:prstTxWarp>
          </a:bodyPr>
          <a:lstStyle>
            <a:lvl1pPr rtl="1" eaLnBrk="1" hangingPunct="1">
              <a:defRPr sz="1300"/>
            </a:lvl1pPr>
          </a:lstStyle>
          <a:p>
            <a:pPr>
              <a:defRPr/>
            </a:pPr>
            <a:fld id="{087D9180-DF49-4CF8-96AA-B3263756F5A4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18762997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904563" y="0"/>
            <a:ext cx="2985187" cy="501650"/>
          </a:xfrm>
          <a:prstGeom prst="rect">
            <a:avLst/>
          </a:prstGeom>
        </p:spPr>
        <p:txBody>
          <a:bodyPr vert="horz" lIns="91447" tIns="45723" rIns="91447" bIns="45723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9" y="0"/>
            <a:ext cx="2985187" cy="501650"/>
          </a:xfrm>
          <a:prstGeom prst="rect">
            <a:avLst/>
          </a:prstGeom>
        </p:spPr>
        <p:txBody>
          <a:bodyPr vert="horz" lIns="91447" tIns="45723" rIns="91447" bIns="45723" rtlCol="1"/>
          <a:lstStyle>
            <a:lvl1pPr algn="l">
              <a:defRPr sz="1200"/>
            </a:lvl1pPr>
          </a:lstStyle>
          <a:p>
            <a:fld id="{9E2CAD50-8F35-4820-B6FB-A5F3E1BF19FF}" type="datetimeFigureOut">
              <a:rPr lang="he-IL" smtClean="0"/>
              <a:t>ז'/סיון/תשפ"ג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54125"/>
            <a:ext cx="4508500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7" tIns="45723" rIns="91447" bIns="45723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9134" y="4822826"/>
            <a:ext cx="5511483" cy="3946525"/>
          </a:xfrm>
          <a:prstGeom prst="rect">
            <a:avLst/>
          </a:prstGeom>
        </p:spPr>
        <p:txBody>
          <a:bodyPr vert="horz" lIns="91447" tIns="45723" rIns="91447" bIns="45723" rtlCol="1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904563" y="9520238"/>
            <a:ext cx="2985187" cy="501650"/>
          </a:xfrm>
          <a:prstGeom prst="rect">
            <a:avLst/>
          </a:prstGeom>
        </p:spPr>
        <p:txBody>
          <a:bodyPr vert="horz" lIns="91447" tIns="45723" rIns="91447" bIns="45723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9" y="9520238"/>
            <a:ext cx="2985187" cy="501650"/>
          </a:xfrm>
          <a:prstGeom prst="rect">
            <a:avLst/>
          </a:prstGeom>
        </p:spPr>
        <p:txBody>
          <a:bodyPr vert="horz" lIns="91447" tIns="45723" rIns="91447" bIns="45723" rtlCol="1" anchor="b"/>
          <a:lstStyle>
            <a:lvl1pPr algn="l">
              <a:defRPr sz="1200"/>
            </a:lvl1pPr>
          </a:lstStyle>
          <a:p>
            <a:fld id="{09E2762F-B695-433C-9F79-FFB71F92F4D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19378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itlemaster_m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8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362200" y="3429000"/>
            <a:ext cx="6400800" cy="14478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he-IL" noProof="0"/>
              <a:t>לחץ כדי לערוך סגנון כותרת משנה של תבנית בסיס</a:t>
            </a:r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1371600"/>
            <a:ext cx="7620000" cy="20574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pPr lvl="0"/>
            <a:r>
              <a:rPr lang="he-IL" noProof="0"/>
              <a:t>לחץ כדי לערוך סגנון כותרת של תבנית בסיס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1F3C5-0C7B-427A-87A9-152FF41F975E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2143335920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E189CB-DBDF-4DA7-96FC-384882A18C64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832951422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7239000" y="228600"/>
            <a:ext cx="1600200" cy="5867400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2438400" y="228600"/>
            <a:ext cx="4648200" cy="5867400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12735A-C99F-418D-9B11-2BB2BAE78C7B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4223803449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491DAD-BF7C-4F97-8A86-56CD21C77347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2419792554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148F83-B14B-4DE0-87F9-F2B95DC930BF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582310062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4CF513-BC66-486C-BA62-B75C7CE23954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598666253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96337B-3A46-4A9F-B274-2185A0A4AF92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242113274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B07993-3776-4144-9851-BE24D1A91305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08643732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4D118E-1BD4-4B0B-B99D-2F5CBC3659AC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447162465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429D9-D663-4CAD-BCAB-7E5D2297FD33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2604704813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50D53-81EC-44B6-8B21-F0AD52FEC85F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1098568164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2667000" cy="6858000"/>
            <a:chOff x="0" y="0"/>
            <a:chExt cx="1680" cy="4320"/>
          </a:xfrm>
        </p:grpSpPr>
        <p:sp>
          <p:nvSpPr>
            <p:cNvPr id="68611" name="Rectangle 3"/>
            <p:cNvSpPr>
              <a:spLocks noChangeArrowheads="1"/>
            </p:cNvSpPr>
            <p:nvPr/>
          </p:nvSpPr>
          <p:spPr bwMode="hidden">
            <a:xfrm>
              <a:off x="124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549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pic>
          <p:nvPicPr>
            <p:cNvPr id="1033" name="Picture 4" descr="slidemaster_med3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0" y="0"/>
              <a:ext cx="134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861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228600"/>
            <a:ext cx="6400800" cy="1219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/>
              <a:t>לחץ כדי לערוך סגנון כותרת של תבנית בסיס</a:t>
            </a:r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38400" y="1600200"/>
            <a:ext cx="6400800" cy="4495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861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248400"/>
            <a:ext cx="1901825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hangingPunct="1">
              <a:defRPr sz="10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hangingPunct="1">
              <a:defRPr sz="10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33762496-4ABD-46E2-81EE-A8B1E88C590F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36" r:id="rId1"/>
    <p:sldLayoutId id="2147484426" r:id="rId2"/>
    <p:sldLayoutId id="2147484427" r:id="rId3"/>
    <p:sldLayoutId id="2147484428" r:id="rId4"/>
    <p:sldLayoutId id="2147484429" r:id="rId5"/>
    <p:sldLayoutId id="2147484430" r:id="rId6"/>
    <p:sldLayoutId id="2147484431" r:id="rId7"/>
    <p:sldLayoutId id="2147484432" r:id="rId8"/>
    <p:sldLayoutId id="2147484433" r:id="rId9"/>
    <p:sldLayoutId id="2147484434" r:id="rId10"/>
    <p:sldLayoutId id="2147484435" r:id="rId11"/>
  </p:sldLayoutIdLst>
  <p:transition spd="slow"/>
  <p:txStyles>
    <p:titleStyle>
      <a:lvl1pPr algn="l" rtl="1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3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slide" Target="slide3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536" y="260648"/>
            <a:ext cx="8489702" cy="2442342"/>
          </a:xfrm>
        </p:spPr>
        <p:txBody>
          <a:bodyPr/>
          <a:lstStyle/>
          <a:p>
            <a:pPr eaLnBrk="1" hangingPunct="1">
              <a:defRPr/>
            </a:pPr>
            <a:r>
              <a:rPr lang="he-IL" sz="4400" b="1" dirty="0">
                <a:solidFill>
                  <a:srgbClr val="333399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עמותת חיל משאבי האנוש(שלישות)</a:t>
            </a:r>
            <a:br>
              <a:rPr lang="he-IL" sz="4400" b="1" dirty="0">
                <a:solidFill>
                  <a:srgbClr val="333399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4400" b="1" dirty="0">
                <a:solidFill>
                  <a:srgbClr val="333399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אסיפה כללית מס' 13</a:t>
            </a:r>
            <a:br>
              <a:rPr lang="he-IL" sz="4400" b="1" dirty="0">
                <a:solidFill>
                  <a:srgbClr val="333399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4400" b="1" dirty="0">
                <a:solidFill>
                  <a:srgbClr val="333399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30 מאי 2023</a:t>
            </a:r>
            <a:endParaRPr lang="en-US" sz="4400" b="1" dirty="0">
              <a:solidFill>
                <a:srgbClr val="333399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47664" y="2852936"/>
            <a:ext cx="6400800" cy="1440160"/>
          </a:xfrm>
        </p:spPr>
        <p:txBody>
          <a:bodyPr/>
          <a:lstStyle/>
          <a:p>
            <a:pPr eaLnBrk="1" hangingPunct="1">
              <a:defRPr/>
            </a:pPr>
            <a:r>
              <a:rPr lang="he-IL" b="1" dirty="0">
                <a:solidFill>
                  <a:srgbClr val="333399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במסגרת ביקור במכון</a:t>
            </a:r>
          </a:p>
          <a:p>
            <a:pPr eaLnBrk="1" hangingPunct="1">
              <a:defRPr/>
            </a:pPr>
            <a:r>
              <a:rPr lang="he-IL" b="1" dirty="0">
                <a:solidFill>
                  <a:srgbClr val="333399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למחקרי ביטחון לאומי</a:t>
            </a:r>
            <a:endParaRPr lang="en-US" b="1" dirty="0">
              <a:solidFill>
                <a:srgbClr val="333399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539908654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454080" cy="491341"/>
          </a:xfrm>
        </p:spPr>
        <p:txBody>
          <a:bodyPr/>
          <a:lstStyle/>
          <a:p>
            <a:pPr algn="r">
              <a:defRPr/>
            </a:pPr>
            <a:r>
              <a:rPr lang="he-IL" b="1" u="sng" dirty="0">
                <a:solidFill>
                  <a:srgbClr val="333399"/>
                </a:solidFill>
                <a:latin typeface="David" pitchFamily="34" charset="-79"/>
                <a:cs typeface="David" pitchFamily="34" charset="-79"/>
              </a:rPr>
              <a:t>ביקורת משרד הביטחון באתר הנצחה </a:t>
            </a:r>
            <a:endParaRPr lang="he-IL" u="sng" dirty="0">
              <a:solidFill>
                <a:srgbClr val="333399"/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438400" y="786299"/>
            <a:ext cx="6400800" cy="6048672"/>
          </a:xfrm>
        </p:spPr>
        <p:txBody>
          <a:bodyPr/>
          <a:lstStyle/>
          <a:p>
            <a:pPr lv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e-IL" sz="1700" b="1" dirty="0">
                <a:solidFill>
                  <a:srgbClr val="333399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ב -29.12.22 נערכה ביקורת משרד הביטחון באתר הנצחה 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e-IL" sz="1700" b="1" dirty="0">
                <a:solidFill>
                  <a:srgbClr val="333399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להלן סיכום הביקורת: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e-IL" sz="1800" b="1" u="sng" dirty="0"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סיכום: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he-IL" sz="1800" b="1" dirty="0"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האתר סיים עבודות נגישות לפי סקר שבוצע ע"י חברת "מהלב".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he-IL" sz="1800" b="1" dirty="0"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צוות הביקורת התרשם לטובה מפעילות </a:t>
            </a:r>
            <a:r>
              <a:rPr lang="he-IL" sz="1800" b="1" dirty="0" err="1"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העמותה,האתר</a:t>
            </a:r>
            <a:r>
              <a:rPr lang="he-IL" sz="1800" b="1" dirty="0"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 משמש דוגמא ומופת לאחזקת אתר הנצחה .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he-IL" sz="1800" b="1" dirty="0"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נדרש לטפל בשביל גישה לקירות הנצחה – יכנס לתוכנית עבודה 2023.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endParaRPr lang="he-IL" sz="1800" b="1" dirty="0">
              <a:latin typeface="David" panose="020E0502060401010101" pitchFamily="34" charset="-79"/>
              <a:ea typeface="Calibri"/>
              <a:cs typeface="David" panose="020E0502060401010101" pitchFamily="34" charset="-79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he-IL" sz="1800" b="1" dirty="0"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                                                                                 בברכה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he-IL" sz="1800" b="1" dirty="0"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                                                                             דינה </a:t>
            </a:r>
            <a:r>
              <a:rPr lang="he-IL" sz="1800" b="1" dirty="0" err="1"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הילורביץ</a:t>
            </a:r>
            <a:endParaRPr lang="he-IL" sz="1800" b="1" dirty="0">
              <a:latin typeface="David" panose="020E0502060401010101" pitchFamily="34" charset="-79"/>
              <a:ea typeface="Calibri"/>
              <a:cs typeface="David" panose="020E0502060401010101" pitchFamily="34" charset="-79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he-IL" sz="1800" b="1" dirty="0"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                                                              מפקחת בינוי ארצי לאנדרטאות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endParaRPr lang="he-IL" sz="2000" b="1" dirty="0">
              <a:solidFill>
                <a:srgbClr val="333399"/>
              </a:solidFill>
              <a:latin typeface="David" panose="020E0502060401010101" pitchFamily="34" charset="-79"/>
              <a:ea typeface="Calibri"/>
              <a:cs typeface="David" panose="020E0502060401010101" pitchFamily="34" charset="-79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he-IL" sz="2000" b="1" dirty="0">
              <a:solidFill>
                <a:srgbClr val="333399"/>
              </a:solidFill>
              <a:latin typeface="David" panose="020E0502060401010101" pitchFamily="34" charset="-79"/>
              <a:ea typeface="Calibri"/>
              <a:cs typeface="David" panose="020E0502060401010101" pitchFamily="34" charset="-79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he-IL" sz="2000" b="1" dirty="0">
              <a:solidFill>
                <a:srgbClr val="333399"/>
              </a:solidFill>
              <a:latin typeface="David" panose="020E0502060401010101" pitchFamily="34" charset="-79"/>
              <a:ea typeface="Calibri"/>
              <a:cs typeface="David" panose="020E0502060401010101" pitchFamily="34" charset="-79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he-IL" sz="2000" b="1" dirty="0">
              <a:solidFill>
                <a:srgbClr val="333399"/>
              </a:solidFill>
              <a:latin typeface="David" panose="020E0502060401010101" pitchFamily="34" charset="-79"/>
              <a:ea typeface="Calibri"/>
              <a:cs typeface="David" panose="020E0502060401010101" pitchFamily="34" charset="-79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he-IL" sz="2000" b="1" dirty="0">
              <a:solidFill>
                <a:srgbClr val="333399"/>
              </a:solidFill>
              <a:latin typeface="David" panose="020E0502060401010101" pitchFamily="34" charset="-79"/>
              <a:ea typeface="Calibri"/>
              <a:cs typeface="David" panose="020E0502060401010101" pitchFamily="34" charset="-79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he-IL" sz="2000" b="1" dirty="0">
              <a:solidFill>
                <a:srgbClr val="333399"/>
              </a:solidFill>
              <a:latin typeface="David" panose="020E0502060401010101" pitchFamily="34" charset="-79"/>
              <a:ea typeface="Calibri"/>
              <a:cs typeface="David" panose="020E0502060401010101" pitchFamily="34" charset="-79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ü"/>
            </a:pPr>
            <a:endParaRPr lang="en-US" sz="2000" b="1" dirty="0">
              <a:solidFill>
                <a:srgbClr val="333399"/>
              </a:solidFill>
              <a:latin typeface="David" panose="020E0502060401010101" pitchFamily="34" charset="-79"/>
              <a:ea typeface="Calibri"/>
              <a:cs typeface="David" panose="020E0502060401010101" pitchFamily="34" charset="-79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he-IL" sz="2800" b="1" dirty="0">
              <a:solidFill>
                <a:srgbClr val="000099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641757862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defRPr/>
            </a:pPr>
            <a:r>
              <a:rPr lang="he-IL" b="1" u="sng" dirty="0">
                <a:solidFill>
                  <a:srgbClr val="333399"/>
                </a:solidFill>
                <a:latin typeface="David" pitchFamily="34" charset="-79"/>
                <a:cs typeface="David" pitchFamily="34" charset="-79"/>
              </a:rPr>
              <a:t>פעילות עיריית רמת-גן באתר הנצחה </a:t>
            </a:r>
            <a:endParaRPr lang="he-IL" u="sng" dirty="0">
              <a:solidFill>
                <a:srgbClr val="333399"/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438400" y="1340768"/>
            <a:ext cx="6400800" cy="5069160"/>
          </a:xfrm>
        </p:spPr>
        <p:txBody>
          <a:bodyPr/>
          <a:lstStyle/>
          <a:p>
            <a:pPr lv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e-IL" sz="2000" b="1" dirty="0">
                <a:solidFill>
                  <a:srgbClr val="333399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הקמת גינות חדשות בסמוך לחדר מורשת, קירות הנצחה.  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e-IL" sz="2000" b="1" dirty="0">
                <a:solidFill>
                  <a:srgbClr val="333399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ריצוף אתר הנצחה לחללי גוש דן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e-IL" sz="2000" b="1" dirty="0">
                <a:solidFill>
                  <a:srgbClr val="333399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פינוי אשפה וגזם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e-IL" sz="2000" b="1" dirty="0">
                <a:solidFill>
                  <a:srgbClr val="333399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ניקיון באתר ע"י מטאטא כביש 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e-IL" sz="2000" b="1" dirty="0">
                <a:solidFill>
                  <a:srgbClr val="333399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גינון 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e-IL" sz="2000" b="1" dirty="0">
                <a:solidFill>
                  <a:srgbClr val="333399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אחזקה שוטפת של הגידור והשערים באתר 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e-IL" sz="2000" b="1" dirty="0">
                <a:solidFill>
                  <a:srgbClr val="333399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צביעה ותיקון ספסלים , תרנים, עמודים עפ"י צורך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e-IL" sz="2000" b="1" dirty="0">
                <a:solidFill>
                  <a:srgbClr val="333399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גיזום עצים עפ"י צורך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e-IL" sz="2000" b="1" dirty="0">
                <a:solidFill>
                  <a:srgbClr val="333399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תיקוני חשמל עפ"י צורך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he-IL" sz="2000" b="1" dirty="0">
              <a:solidFill>
                <a:srgbClr val="333399"/>
              </a:solidFill>
              <a:latin typeface="David" panose="020E0502060401010101" pitchFamily="34" charset="-79"/>
              <a:ea typeface="Calibri"/>
              <a:cs typeface="David" panose="020E0502060401010101" pitchFamily="34" charset="-79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he-IL" sz="2000" b="1" dirty="0">
              <a:solidFill>
                <a:srgbClr val="333399"/>
              </a:solidFill>
              <a:latin typeface="David" panose="020E0502060401010101" pitchFamily="34" charset="-79"/>
              <a:ea typeface="Calibri"/>
              <a:cs typeface="David" panose="020E0502060401010101" pitchFamily="34" charset="-79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he-IL" sz="2000" b="1" dirty="0">
              <a:solidFill>
                <a:srgbClr val="333399"/>
              </a:solidFill>
              <a:latin typeface="David" panose="020E0502060401010101" pitchFamily="34" charset="-79"/>
              <a:ea typeface="Calibri"/>
              <a:cs typeface="David" panose="020E0502060401010101" pitchFamily="34" charset="-79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he-IL" sz="2000" b="1" dirty="0">
              <a:solidFill>
                <a:srgbClr val="333399"/>
              </a:solidFill>
              <a:latin typeface="David" panose="020E0502060401010101" pitchFamily="34" charset="-79"/>
              <a:ea typeface="Calibri"/>
              <a:cs typeface="David" panose="020E0502060401010101" pitchFamily="34" charset="-79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he-IL" sz="2000" b="1" dirty="0">
              <a:solidFill>
                <a:srgbClr val="333399"/>
              </a:solidFill>
              <a:latin typeface="David" panose="020E0502060401010101" pitchFamily="34" charset="-79"/>
              <a:ea typeface="Calibri"/>
              <a:cs typeface="David" panose="020E0502060401010101" pitchFamily="34" charset="-79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he-IL" sz="2000" b="1" dirty="0">
              <a:solidFill>
                <a:srgbClr val="333399"/>
              </a:solidFill>
              <a:latin typeface="David" panose="020E0502060401010101" pitchFamily="34" charset="-79"/>
              <a:ea typeface="Calibri"/>
              <a:cs typeface="David" panose="020E0502060401010101" pitchFamily="34" charset="-79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ü"/>
            </a:pPr>
            <a:endParaRPr lang="en-US" sz="2000" b="1" dirty="0">
              <a:solidFill>
                <a:srgbClr val="333399"/>
              </a:solidFill>
              <a:latin typeface="David" panose="020E0502060401010101" pitchFamily="34" charset="-79"/>
              <a:ea typeface="Calibri"/>
              <a:cs typeface="David" panose="020E0502060401010101" pitchFamily="34" charset="-79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he-IL" sz="2800" b="1" dirty="0">
              <a:solidFill>
                <a:srgbClr val="000099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94219157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he-IL" b="1" u="sng" dirty="0">
                <a:solidFill>
                  <a:srgbClr val="333399"/>
                </a:solidFill>
                <a:latin typeface="David" pitchFamily="34" charset="-79"/>
                <a:cs typeface="David" pitchFamily="34" charset="-79"/>
              </a:rPr>
              <a:t>תוספת  תקציב לשנת 2023</a:t>
            </a:r>
            <a:endParaRPr lang="he-IL" u="sng" dirty="0">
              <a:solidFill>
                <a:srgbClr val="333399"/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438400" y="1340768"/>
            <a:ext cx="6400800" cy="5069160"/>
          </a:xfrm>
        </p:spPr>
        <p:txBody>
          <a:bodyPr/>
          <a:lstStyle/>
          <a:p>
            <a:pPr lv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e-IL" b="1" dirty="0">
                <a:solidFill>
                  <a:srgbClr val="333399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שיפור שבילי גישה- אושרו 100 </a:t>
            </a:r>
            <a:r>
              <a:rPr lang="he-IL" b="1" dirty="0" err="1">
                <a:solidFill>
                  <a:srgbClr val="333399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אש"ח</a:t>
            </a:r>
            <a:endParaRPr lang="he-IL" b="1" dirty="0">
              <a:solidFill>
                <a:srgbClr val="333399"/>
              </a:solidFill>
              <a:latin typeface="David" panose="020E0502060401010101" pitchFamily="34" charset="-79"/>
              <a:ea typeface="Calibri"/>
              <a:cs typeface="David" panose="020E0502060401010101" pitchFamily="34" charset="-79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e-IL" b="1" dirty="0">
                <a:solidFill>
                  <a:srgbClr val="333399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תקציב למורשת -303 </a:t>
            </a:r>
            <a:r>
              <a:rPr lang="he-IL" b="1" dirty="0" err="1">
                <a:solidFill>
                  <a:srgbClr val="333399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אש"ח</a:t>
            </a:r>
            <a:r>
              <a:rPr lang="he-IL" b="1" dirty="0">
                <a:solidFill>
                  <a:srgbClr val="FF0000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(</a:t>
            </a:r>
            <a:r>
              <a:rPr lang="he-IL" b="1" dirty="0">
                <a:solidFill>
                  <a:srgbClr val="333399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 </a:t>
            </a:r>
            <a:r>
              <a:rPr lang="he-IL" b="1" dirty="0">
                <a:solidFill>
                  <a:srgbClr val="FF0000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ממתין </a:t>
            </a:r>
            <a:r>
              <a:rPr lang="he-IL" b="1" dirty="0" err="1">
                <a:solidFill>
                  <a:srgbClr val="FF0000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לועדת</a:t>
            </a:r>
            <a:r>
              <a:rPr lang="he-IL" b="1" dirty="0">
                <a:solidFill>
                  <a:srgbClr val="FF0000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 "ורדי")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e-IL" b="1" dirty="0">
                <a:solidFill>
                  <a:srgbClr val="333399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השלמת תקציב להנגשה – אושרו 30 </a:t>
            </a:r>
            <a:r>
              <a:rPr lang="he-IL" b="1" dirty="0" err="1">
                <a:solidFill>
                  <a:srgbClr val="333399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אש"ח</a:t>
            </a:r>
            <a:endParaRPr lang="he-IL" b="1" dirty="0">
              <a:solidFill>
                <a:srgbClr val="333399"/>
              </a:solidFill>
              <a:latin typeface="David" panose="020E0502060401010101" pitchFamily="34" charset="-79"/>
              <a:ea typeface="Calibri"/>
              <a:cs typeface="David" panose="020E0502060401010101" pitchFamily="34" charset="-79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e-IL" b="1" dirty="0">
                <a:solidFill>
                  <a:srgbClr val="333399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השלמת תקציב לקיר תמונות חללים- אושרו 25 </a:t>
            </a:r>
            <a:r>
              <a:rPr lang="he-IL" b="1" dirty="0" err="1">
                <a:solidFill>
                  <a:srgbClr val="333399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אש"ח</a:t>
            </a:r>
            <a:endParaRPr lang="he-IL" b="1" dirty="0">
              <a:solidFill>
                <a:srgbClr val="333399"/>
              </a:solidFill>
              <a:latin typeface="David" panose="020E0502060401010101" pitchFamily="34" charset="-79"/>
              <a:ea typeface="Calibri"/>
              <a:cs typeface="David" panose="020E0502060401010101" pitchFamily="34" charset="-79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he-IL" sz="2000" b="1" dirty="0">
              <a:solidFill>
                <a:srgbClr val="333399"/>
              </a:solidFill>
              <a:latin typeface="David" panose="020E0502060401010101" pitchFamily="34" charset="-79"/>
              <a:ea typeface="Calibri"/>
              <a:cs typeface="David" panose="020E0502060401010101" pitchFamily="34" charset="-79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he-IL" sz="2000" b="1" dirty="0">
              <a:solidFill>
                <a:srgbClr val="333399"/>
              </a:solidFill>
              <a:latin typeface="David" panose="020E0502060401010101" pitchFamily="34" charset="-79"/>
              <a:ea typeface="Calibri"/>
              <a:cs typeface="David" panose="020E0502060401010101" pitchFamily="34" charset="-79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he-IL" sz="2000" b="1" dirty="0">
              <a:solidFill>
                <a:srgbClr val="333399"/>
              </a:solidFill>
              <a:latin typeface="David" panose="020E0502060401010101" pitchFamily="34" charset="-79"/>
              <a:ea typeface="Calibri"/>
              <a:cs typeface="David" panose="020E0502060401010101" pitchFamily="34" charset="-79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he-IL" sz="2000" b="1" dirty="0">
              <a:solidFill>
                <a:srgbClr val="333399"/>
              </a:solidFill>
              <a:latin typeface="David" panose="020E0502060401010101" pitchFamily="34" charset="-79"/>
              <a:ea typeface="Calibri"/>
              <a:cs typeface="David" panose="020E0502060401010101" pitchFamily="34" charset="-79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he-IL" sz="2000" b="1" dirty="0">
              <a:solidFill>
                <a:srgbClr val="333399"/>
              </a:solidFill>
              <a:latin typeface="David" panose="020E0502060401010101" pitchFamily="34" charset="-79"/>
              <a:ea typeface="Calibri"/>
              <a:cs typeface="David" panose="020E0502060401010101" pitchFamily="34" charset="-79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he-IL" sz="2000" b="1" dirty="0">
              <a:solidFill>
                <a:srgbClr val="333399"/>
              </a:solidFill>
              <a:latin typeface="David" panose="020E0502060401010101" pitchFamily="34" charset="-79"/>
              <a:ea typeface="Calibri"/>
              <a:cs typeface="David" panose="020E0502060401010101" pitchFamily="34" charset="-79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ü"/>
            </a:pPr>
            <a:endParaRPr lang="en-US" sz="2000" b="1" dirty="0">
              <a:solidFill>
                <a:srgbClr val="333399"/>
              </a:solidFill>
              <a:latin typeface="David" panose="020E0502060401010101" pitchFamily="34" charset="-79"/>
              <a:ea typeface="Calibri"/>
              <a:cs typeface="David" panose="020E0502060401010101" pitchFamily="34" charset="-79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he-IL" sz="2800" b="1" dirty="0">
              <a:solidFill>
                <a:srgbClr val="000099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05568123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555776" y="2420888"/>
            <a:ext cx="6400800" cy="1152128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he-IL" sz="4000" b="1" dirty="0">
                <a:solidFill>
                  <a:srgbClr val="333399"/>
                </a:solidFill>
                <a:latin typeface="David" pitchFamily="34" charset="-79"/>
                <a:cs typeface="David" pitchFamily="34" charset="-79"/>
              </a:rPr>
              <a:t>כל פעילות החברים בעמותה הינה התנדבותית</a:t>
            </a:r>
          </a:p>
        </p:txBody>
      </p:sp>
    </p:spTree>
    <p:extLst>
      <p:ext uri="{BB962C8B-B14F-4D97-AF65-F5344CB8AC3E}">
        <p14:creationId xmlns:p14="http://schemas.microsoft.com/office/powerpoint/2010/main" val="493685242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411760" y="116632"/>
            <a:ext cx="6400800" cy="576064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he-IL" sz="4000" b="1" dirty="0">
                <a:solidFill>
                  <a:srgbClr val="333399"/>
                </a:solidFill>
                <a:latin typeface="David" pitchFamily="34" charset="-79"/>
                <a:cs typeface="David" pitchFamily="34" charset="-79"/>
              </a:rPr>
              <a:t>דוח ועדת ביקורת</a:t>
            </a: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0AB781E7-024E-4581-49A0-CD0D5FBB00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703" b="6380"/>
          <a:stretch/>
        </p:blipFill>
        <p:spPr>
          <a:xfrm>
            <a:off x="3347864" y="836712"/>
            <a:ext cx="4896544" cy="571263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84877393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411760" y="116632"/>
            <a:ext cx="6400800" cy="576064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he-IL" sz="4000" b="1" dirty="0">
                <a:solidFill>
                  <a:srgbClr val="333399"/>
                </a:solidFill>
                <a:latin typeface="David" pitchFamily="34" charset="-79"/>
                <a:cs typeface="David" pitchFamily="34" charset="-79"/>
              </a:rPr>
              <a:t>דוח ועדת ביקורת</a:t>
            </a:r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56DFF876-57AD-5723-2A6F-2614F42AF9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51" b="11506"/>
          <a:stretch/>
        </p:blipFill>
        <p:spPr>
          <a:xfrm>
            <a:off x="3077018" y="764704"/>
            <a:ext cx="5070284" cy="587925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798464248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411760" y="116632"/>
            <a:ext cx="6400800" cy="576064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he-IL" sz="4000" b="1" dirty="0">
                <a:solidFill>
                  <a:srgbClr val="333399"/>
                </a:solidFill>
                <a:latin typeface="David" pitchFamily="34" charset="-79"/>
                <a:cs typeface="David" pitchFamily="34" charset="-79"/>
              </a:rPr>
              <a:t>דוחות כספיים 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82A36E98-C2B6-60D6-41CD-51008BD891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" t="9" r="90" b="88"/>
          <a:stretch/>
        </p:blipFill>
        <p:spPr>
          <a:xfrm>
            <a:off x="3595936" y="764704"/>
            <a:ext cx="4032448" cy="582464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355699645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411760" y="116632"/>
            <a:ext cx="6400800" cy="576064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he-IL" sz="4000" b="1" dirty="0">
                <a:solidFill>
                  <a:srgbClr val="333399"/>
                </a:solidFill>
                <a:latin typeface="David" pitchFamily="34" charset="-79"/>
                <a:cs typeface="David" pitchFamily="34" charset="-79"/>
              </a:rPr>
              <a:t>דוחות כספיים </a:t>
            </a: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DA6EB2D4-8A4E-C435-C16B-284E174CB3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" t="102" r="90" b="123"/>
          <a:stretch/>
        </p:blipFill>
        <p:spPr>
          <a:xfrm>
            <a:off x="3707904" y="764704"/>
            <a:ext cx="4037987" cy="583264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456351844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411760" y="116632"/>
            <a:ext cx="6400800" cy="576064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he-IL" sz="4000" b="1" dirty="0">
                <a:solidFill>
                  <a:srgbClr val="333399"/>
                </a:solidFill>
                <a:latin typeface="David" pitchFamily="34" charset="-79"/>
                <a:cs typeface="David" pitchFamily="34" charset="-79"/>
              </a:rPr>
              <a:t>דוחות כספיים </a:t>
            </a: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E0B4A418-ECB9-74CD-F213-616FFED68D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7" t="24" r="41" b="11"/>
          <a:stretch/>
        </p:blipFill>
        <p:spPr>
          <a:xfrm>
            <a:off x="3707904" y="757503"/>
            <a:ext cx="4176464" cy="58470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205063691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411760" y="116632"/>
            <a:ext cx="6400800" cy="576064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he-IL" sz="4000" b="1" dirty="0">
                <a:solidFill>
                  <a:srgbClr val="333399"/>
                </a:solidFill>
                <a:latin typeface="David" pitchFamily="34" charset="-79"/>
                <a:cs typeface="David" pitchFamily="34" charset="-79"/>
              </a:rPr>
              <a:t>דוחות כספיים 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7338A0AF-A009-45A9-FE05-C0357C1C61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" t="56" r="104" b="41"/>
          <a:stretch/>
        </p:blipFill>
        <p:spPr>
          <a:xfrm>
            <a:off x="3419872" y="780510"/>
            <a:ext cx="4392488" cy="57536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685859467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>
              <a:defRPr/>
            </a:pPr>
            <a:r>
              <a:rPr lang="he-IL" b="1" u="sng" dirty="0">
                <a:solidFill>
                  <a:srgbClr val="000099"/>
                </a:solidFill>
                <a:latin typeface="David" pitchFamily="34" charset="-79"/>
                <a:cs typeface="David" pitchFamily="34" charset="-79"/>
              </a:rPr>
              <a:t>סדר היום</a:t>
            </a:r>
            <a:endParaRPr lang="en-US" b="1" u="sng" dirty="0">
              <a:solidFill>
                <a:srgbClr val="000099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B1D6C87-92C5-4E1D-AA14-AEDC3180D8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736" y="1052736"/>
            <a:ext cx="6643464" cy="5429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2pPr>
            <a:lvl3pPr marL="1143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3pPr>
            <a:lvl4pPr marL="1600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4pPr>
            <a:lvl5pPr marL="20574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5pPr>
            <a:lvl6pPr marL="25146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6pPr>
            <a:lvl7pPr marL="29718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7pPr>
            <a:lvl8pPr marL="34290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8pPr>
            <a:lvl9pPr marL="38862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9pPr>
          </a:lstStyle>
          <a:p>
            <a:pPr eaLnBrk="1" hangingPunct="1">
              <a:lnSpc>
                <a:spcPct val="150000"/>
              </a:lnSpc>
              <a:buNone/>
              <a:defRPr/>
            </a:pPr>
            <a:r>
              <a:rPr lang="he-IL" sz="2400" b="1" dirty="0">
                <a:solidFill>
                  <a:srgbClr val="000099"/>
                </a:solidFill>
                <a:latin typeface="David" pitchFamily="34" charset="-79"/>
                <a:cs typeface="David" pitchFamily="34" charset="-79"/>
              </a:rPr>
              <a:t>15:30 עד 16:15-התכנסות  וכיבוד.</a:t>
            </a:r>
          </a:p>
          <a:p>
            <a:pPr eaLnBrk="1" hangingPunct="1">
              <a:lnSpc>
                <a:spcPct val="150000"/>
              </a:lnSpc>
              <a:buNone/>
              <a:defRPr/>
            </a:pPr>
            <a:r>
              <a:rPr lang="he-IL" sz="2400" b="1" dirty="0">
                <a:solidFill>
                  <a:srgbClr val="000099"/>
                </a:solidFill>
                <a:latin typeface="David" pitchFamily="34" charset="-79"/>
                <a:cs typeface="David" pitchFamily="34" charset="-79"/>
              </a:rPr>
              <a:t>16:15 עד 17:30- הרצאה תא"ל מיל' אודי דקל "היום שאחרי אבו מאזן"</a:t>
            </a:r>
          </a:p>
          <a:p>
            <a:pPr marL="0" indent="0" algn="r" rtl="1">
              <a:buNone/>
            </a:pPr>
            <a:r>
              <a:rPr lang="he-IL" sz="2400" b="1" dirty="0">
                <a:solidFill>
                  <a:srgbClr val="000099"/>
                </a:solidFill>
                <a:latin typeface="David" pitchFamily="34" charset="-79"/>
                <a:cs typeface="David" pitchFamily="34" charset="-79"/>
              </a:rPr>
              <a:t>17:30 עד 18:45-אסיפה כללית</a:t>
            </a:r>
          </a:p>
          <a:p>
            <a:pPr marL="0" indent="0" algn="r" rtl="1">
              <a:buNone/>
            </a:pPr>
            <a:r>
              <a:rPr lang="he-IL" sz="2400" b="1" dirty="0">
                <a:solidFill>
                  <a:srgbClr val="000099"/>
                </a:solidFill>
                <a:latin typeface="David" pitchFamily="34" charset="-79"/>
                <a:cs typeface="David" pitchFamily="34" charset="-79"/>
              </a:rPr>
              <a:t> </a:t>
            </a:r>
            <a:r>
              <a:rPr lang="he-IL" sz="2000" b="1" dirty="0">
                <a:solidFill>
                  <a:srgbClr val="000099"/>
                </a:solidFill>
                <a:latin typeface="David" pitchFamily="34" charset="-79"/>
                <a:cs typeface="David" pitchFamily="34" charset="-79"/>
              </a:rPr>
              <a:t>להלן סדר היום </a:t>
            </a:r>
            <a:r>
              <a:rPr lang="he-IL" sz="2000" b="1" dirty="0" err="1">
                <a:solidFill>
                  <a:srgbClr val="000099"/>
                </a:solidFill>
                <a:latin typeface="David" pitchFamily="34" charset="-79"/>
                <a:cs typeface="David" pitchFamily="34" charset="-79"/>
              </a:rPr>
              <a:t>לאסיפה</a:t>
            </a:r>
            <a:r>
              <a:rPr lang="he-IL" sz="2000" b="1" dirty="0">
                <a:solidFill>
                  <a:srgbClr val="000099"/>
                </a:solidFill>
                <a:latin typeface="David" pitchFamily="34" charset="-79"/>
                <a:cs typeface="David" pitchFamily="34" charset="-79"/>
              </a:rPr>
              <a:t> הכללית: </a:t>
            </a:r>
            <a:endParaRPr lang="en-US" sz="2000" b="1" dirty="0">
              <a:solidFill>
                <a:srgbClr val="000099"/>
              </a:solidFill>
              <a:latin typeface="David" pitchFamily="34" charset="-79"/>
              <a:cs typeface="David" pitchFamily="34" charset="-79"/>
            </a:endParaRPr>
          </a:p>
          <a:p>
            <a:r>
              <a:rPr lang="he-IL" sz="2000" b="1" dirty="0">
                <a:solidFill>
                  <a:srgbClr val="000099"/>
                </a:solidFill>
                <a:latin typeface="David" pitchFamily="34" charset="-79"/>
                <a:cs typeface="David" pitchFamily="34" charset="-79"/>
              </a:rPr>
              <a:t>דו"ח הנהלה.</a:t>
            </a:r>
            <a:endParaRPr lang="en-US" sz="2000" b="1" dirty="0">
              <a:solidFill>
                <a:srgbClr val="000099"/>
              </a:solidFill>
              <a:latin typeface="David" pitchFamily="34" charset="-79"/>
              <a:cs typeface="David" pitchFamily="34" charset="-79"/>
            </a:endParaRPr>
          </a:p>
          <a:p>
            <a:r>
              <a:rPr lang="he-IL" sz="2000" b="1" dirty="0">
                <a:solidFill>
                  <a:srgbClr val="000099"/>
                </a:solidFill>
                <a:latin typeface="David" pitchFamily="34" charset="-79"/>
                <a:cs typeface="David" pitchFamily="34" charset="-79"/>
              </a:rPr>
              <a:t>דו"ח ועדת ביקורת.</a:t>
            </a:r>
            <a:endParaRPr lang="en-US" sz="2000" b="1" dirty="0">
              <a:solidFill>
                <a:srgbClr val="000099"/>
              </a:solidFill>
              <a:latin typeface="David" pitchFamily="34" charset="-79"/>
              <a:cs typeface="David" pitchFamily="34" charset="-79"/>
            </a:endParaRPr>
          </a:p>
          <a:p>
            <a:r>
              <a:rPr lang="he-IL" sz="2000" b="1" dirty="0">
                <a:solidFill>
                  <a:srgbClr val="000099"/>
                </a:solidFill>
                <a:latin typeface="David" pitchFamily="34" charset="-79"/>
                <a:cs typeface="David" pitchFamily="34" charset="-79"/>
              </a:rPr>
              <a:t>אישור דוחות כספיים והדו"ח המילולי לשנת 2022.</a:t>
            </a:r>
            <a:endParaRPr lang="en-US" sz="2000" b="1" dirty="0">
              <a:solidFill>
                <a:srgbClr val="000099"/>
              </a:solidFill>
              <a:latin typeface="David" pitchFamily="34" charset="-79"/>
              <a:cs typeface="David" pitchFamily="34" charset="-79"/>
            </a:endParaRPr>
          </a:p>
          <a:p>
            <a:r>
              <a:rPr lang="he-IL" sz="2000" b="1" dirty="0">
                <a:solidFill>
                  <a:srgbClr val="000099"/>
                </a:solidFill>
                <a:latin typeface="David" pitchFamily="34" charset="-79"/>
                <a:cs typeface="David" pitchFamily="34" charset="-79"/>
              </a:rPr>
              <a:t>אישור עדכון תקציב לשנת 2023 ותכנון תקציב לשנת 2024.</a:t>
            </a:r>
            <a:endParaRPr lang="en-US" sz="2000" b="1" dirty="0">
              <a:solidFill>
                <a:srgbClr val="000099"/>
              </a:solidFill>
              <a:latin typeface="David" pitchFamily="34" charset="-79"/>
              <a:cs typeface="David" pitchFamily="34" charset="-79"/>
            </a:endParaRPr>
          </a:p>
          <a:p>
            <a:r>
              <a:rPr lang="he-IL" sz="2000" b="1" dirty="0">
                <a:solidFill>
                  <a:srgbClr val="000099"/>
                </a:solidFill>
                <a:latin typeface="David" pitchFamily="34" charset="-79"/>
                <a:cs typeface="David" pitchFamily="34" charset="-79"/>
              </a:rPr>
              <a:t>אישור התקשרות עם משרד רו"ח הילה חסון.</a:t>
            </a:r>
            <a:endParaRPr lang="en-US" sz="2000" b="1" dirty="0">
              <a:solidFill>
                <a:srgbClr val="000099"/>
              </a:solidFill>
              <a:latin typeface="David" pitchFamily="34" charset="-79"/>
              <a:cs typeface="David" pitchFamily="34" charset="-79"/>
            </a:endParaRPr>
          </a:p>
          <a:p>
            <a:r>
              <a:rPr lang="he-IL" sz="2000" b="1" dirty="0">
                <a:solidFill>
                  <a:srgbClr val="000099"/>
                </a:solidFill>
                <a:latin typeface="David" pitchFamily="34" charset="-79"/>
                <a:cs typeface="David" pitchFamily="34" charset="-79"/>
              </a:rPr>
              <a:t>שיחה חופשית.</a:t>
            </a:r>
            <a:r>
              <a:rPr lang="he-IL" sz="18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 </a:t>
            </a:r>
            <a:endParaRPr lang="he-IL" sz="2400" b="1" kern="0" dirty="0">
              <a:solidFill>
                <a:srgbClr val="000099"/>
              </a:solidFill>
              <a:latin typeface="David" pitchFamily="34" charset="-79"/>
              <a:cs typeface="David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366829073"/>
      </p:ext>
    </p:extLst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411760" y="116632"/>
            <a:ext cx="6400800" cy="576064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he-IL" sz="4000" b="1" dirty="0">
                <a:solidFill>
                  <a:srgbClr val="333399"/>
                </a:solidFill>
                <a:latin typeface="David" pitchFamily="34" charset="-79"/>
                <a:cs typeface="David" pitchFamily="34" charset="-79"/>
              </a:rPr>
              <a:t>דוחות כספיים 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437E194B-3D76-9E66-0B3D-1DE97A8C55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" t="3" r="154" b="24"/>
          <a:stretch/>
        </p:blipFill>
        <p:spPr>
          <a:xfrm>
            <a:off x="3707904" y="836712"/>
            <a:ext cx="4231552" cy="583264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746635713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411760" y="116632"/>
            <a:ext cx="6400800" cy="576064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he-IL" sz="4000" b="1" dirty="0">
                <a:solidFill>
                  <a:srgbClr val="333399"/>
                </a:solidFill>
                <a:latin typeface="David" pitchFamily="34" charset="-79"/>
                <a:cs typeface="David" pitchFamily="34" charset="-79"/>
              </a:rPr>
              <a:t>דוחות כספיים 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25BD4E95-B9C1-8F83-1EB3-408457AFE4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" t="16" r="66" b="50"/>
          <a:stretch/>
        </p:blipFill>
        <p:spPr>
          <a:xfrm>
            <a:off x="3779912" y="742837"/>
            <a:ext cx="4116547" cy="584983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722362606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411760" y="116632"/>
            <a:ext cx="6400800" cy="576064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he-IL" sz="4000" b="1" dirty="0">
                <a:solidFill>
                  <a:srgbClr val="333399"/>
                </a:solidFill>
                <a:latin typeface="David" pitchFamily="34" charset="-79"/>
                <a:cs typeface="David" pitchFamily="34" charset="-79"/>
              </a:rPr>
              <a:t>דוחות כספיים 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D797EC37-397F-2186-2E52-0169CE71C2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" t="1" r="157" b="48"/>
          <a:stretch/>
        </p:blipFill>
        <p:spPr>
          <a:xfrm>
            <a:off x="3635896" y="711949"/>
            <a:ext cx="4176464" cy="588988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638218699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411760" y="116632"/>
            <a:ext cx="6400800" cy="576064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he-IL" sz="4000" b="1" dirty="0">
                <a:solidFill>
                  <a:srgbClr val="333399"/>
                </a:solidFill>
                <a:latin typeface="David" pitchFamily="34" charset="-79"/>
                <a:cs typeface="David" pitchFamily="34" charset="-79"/>
              </a:rPr>
              <a:t>דוחות כספיים 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271C44F1-641B-B3A8-E3BB-13B46625D9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" t="1" r="157" b="64"/>
          <a:stretch/>
        </p:blipFill>
        <p:spPr>
          <a:xfrm>
            <a:off x="3431940" y="692696"/>
            <a:ext cx="4360440" cy="603753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182984054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411760" y="116632"/>
            <a:ext cx="6400800" cy="576064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he-IL" sz="4000" b="1" dirty="0">
                <a:solidFill>
                  <a:srgbClr val="333399"/>
                </a:solidFill>
                <a:latin typeface="David" pitchFamily="34" charset="-79"/>
                <a:cs typeface="David" pitchFamily="34" charset="-79"/>
              </a:rPr>
              <a:t>דוחות כספיים 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504A2257-9BE0-310C-CF4E-F4422E2ED4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" t="93" r="91" b="113"/>
          <a:stretch/>
        </p:blipFill>
        <p:spPr>
          <a:xfrm>
            <a:off x="3707904" y="764704"/>
            <a:ext cx="4072408" cy="583345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942406822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411760" y="116632"/>
            <a:ext cx="6408712" cy="648072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he-IL" sz="2400" b="1" dirty="0">
                <a:solidFill>
                  <a:srgbClr val="000099"/>
                </a:solidFill>
                <a:latin typeface="David" pitchFamily="34" charset="-79"/>
                <a:cs typeface="David" pitchFamily="34" charset="-79"/>
              </a:rPr>
              <a:t>עדכון תקציב לשנת 2023 ותכנון תקציב לשנת 2024</a:t>
            </a:r>
            <a:endParaRPr lang="he-IL" sz="2400" b="1" dirty="0">
              <a:solidFill>
                <a:srgbClr val="333399"/>
              </a:solidFill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35D6C7B1-2E83-DC69-3FA4-432AEFD075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" t="117" r="86" b="119"/>
          <a:stretch/>
        </p:blipFill>
        <p:spPr>
          <a:xfrm>
            <a:off x="3203848" y="836712"/>
            <a:ext cx="4788859" cy="58242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614074380"/>
      </p:ext>
    </p:extLst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DFE4079B-1C47-4608-9D95-47B4A6D1E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411" y="4174715"/>
            <a:ext cx="6997589" cy="2683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352429F2-FC69-4A21-9B7E-7827CFCFED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410" y="0"/>
            <a:ext cx="6997589" cy="4174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1395490"/>
      </p:ext>
    </p:extLst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D6D5BC65-D552-4506-AE3D-6C100E05E5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7092" y="0"/>
            <a:ext cx="7046907" cy="3933056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C7CE5688-A291-4D2D-A4DD-A2DE2612B8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7093" y="3933056"/>
            <a:ext cx="7046907" cy="292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73607"/>
      </p:ext>
    </p:extLst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קבוצה 5">
            <a:extLst>
              <a:ext uri="{FF2B5EF4-FFF2-40B4-BE49-F238E27FC236}">
                <a16:creationId xmlns:a16="http://schemas.microsoft.com/office/drawing/2014/main" id="{C6C7D203-614F-465C-BC4D-8828FE382D3C}"/>
              </a:ext>
            </a:extLst>
          </p:cNvPr>
          <p:cNvGrpSpPr/>
          <p:nvPr/>
        </p:nvGrpSpPr>
        <p:grpSpPr>
          <a:xfrm>
            <a:off x="2152347" y="0"/>
            <a:ext cx="7020272" cy="6857187"/>
            <a:chOff x="2152347" y="0"/>
            <a:chExt cx="7020272" cy="6857187"/>
          </a:xfrm>
        </p:grpSpPr>
        <p:pic>
          <p:nvPicPr>
            <p:cNvPr id="4" name="תמונה 3">
              <a:extLst>
                <a:ext uri="{FF2B5EF4-FFF2-40B4-BE49-F238E27FC236}">
                  <a16:creationId xmlns:a16="http://schemas.microsoft.com/office/drawing/2014/main" id="{0599800E-9C6C-4035-8FCA-14F7130FE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52347" y="0"/>
              <a:ext cx="7020272" cy="3886941"/>
            </a:xfrm>
            <a:prstGeom prst="rect">
              <a:avLst/>
            </a:prstGeom>
          </p:spPr>
        </p:pic>
        <p:pic>
          <p:nvPicPr>
            <p:cNvPr id="5" name="תמונה 4">
              <a:extLst>
                <a:ext uri="{FF2B5EF4-FFF2-40B4-BE49-F238E27FC236}">
                  <a16:creationId xmlns:a16="http://schemas.microsoft.com/office/drawing/2014/main" id="{3D6EB38E-B6DD-4AD2-B6EB-A129FD62B3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16316" y="3886941"/>
              <a:ext cx="2227684" cy="2970246"/>
            </a:xfrm>
            <a:prstGeom prst="rect">
              <a:avLst/>
            </a:prstGeom>
          </p:spPr>
        </p:pic>
      </p:grpSp>
      <p:sp>
        <p:nvSpPr>
          <p:cNvPr id="9" name="AutoShape 6">
            <a:extLst>
              <a:ext uri="{FF2B5EF4-FFF2-40B4-BE49-F238E27FC236}">
                <a16:creationId xmlns:a16="http://schemas.microsoft.com/office/drawing/2014/main" id="{891C5CE6-B3BD-4CD0-8DCE-35F79E9F6C3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11" name="תמונה 10">
            <a:extLst>
              <a:ext uri="{FF2B5EF4-FFF2-40B4-BE49-F238E27FC236}">
                <a16:creationId xmlns:a16="http://schemas.microsoft.com/office/drawing/2014/main" id="{926043C2-0B9A-404F-B01C-802CC4820F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347" y="3898858"/>
            <a:ext cx="4763969" cy="297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864211"/>
      </p:ext>
    </p:extLst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6">
            <a:extLst>
              <a:ext uri="{FF2B5EF4-FFF2-40B4-BE49-F238E27FC236}">
                <a16:creationId xmlns:a16="http://schemas.microsoft.com/office/drawing/2014/main" id="{891C5CE6-B3BD-4CD0-8DCE-35F79E9F6C3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11CD1F78-D88D-B640-2E00-A900B48E1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3" y="0"/>
            <a:ext cx="2843808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1214483C-B62E-B687-ED22-E06A9088E6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3" y="3257600"/>
            <a:ext cx="2843808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4B0E1134-006D-D953-A9FC-776519B12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9343"/>
            <a:ext cx="4176465" cy="682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0390504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>
              <a:defRPr/>
            </a:pPr>
            <a:r>
              <a:rPr lang="he-IL" b="1" u="sng" dirty="0">
                <a:solidFill>
                  <a:srgbClr val="000099"/>
                </a:solidFill>
                <a:latin typeface="David" pitchFamily="34" charset="-79"/>
                <a:cs typeface="David" pitchFamily="34" charset="-79"/>
              </a:rPr>
              <a:t>החזון</a:t>
            </a:r>
            <a:endParaRPr lang="en-US" b="1" u="sng" dirty="0">
              <a:solidFill>
                <a:srgbClr val="000099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39975" y="1600200"/>
            <a:ext cx="6499225" cy="4495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None/>
              <a:defRPr/>
            </a:pPr>
            <a:r>
              <a:rPr lang="he-IL" sz="2400" b="1" dirty="0">
                <a:solidFill>
                  <a:srgbClr val="000099"/>
                </a:solidFill>
                <a:latin typeface="David" pitchFamily="34" charset="-79"/>
                <a:cs typeface="David" pitchFamily="34" charset="-79"/>
              </a:rPr>
              <a:t>לפעול בנושא הנצחה ומורשת של החיל, שמירה והידוק הקשר עם יוצאי החיל, </a:t>
            </a:r>
            <a:r>
              <a:rPr lang="he-IL" sz="2400" b="1" dirty="0" err="1">
                <a:solidFill>
                  <a:srgbClr val="000099"/>
                </a:solidFill>
                <a:latin typeface="David" pitchFamily="34" charset="-79"/>
                <a:cs typeface="David" pitchFamily="34" charset="-79"/>
              </a:rPr>
              <a:t>פורשיו</a:t>
            </a:r>
            <a:r>
              <a:rPr lang="he-IL" sz="2400" b="1" dirty="0">
                <a:solidFill>
                  <a:srgbClr val="000099"/>
                </a:solidFill>
                <a:latin typeface="David" pitchFamily="34" charset="-79"/>
                <a:cs typeface="David" pitchFamily="34" charset="-79"/>
              </a:rPr>
              <a:t> והמשפחות השכולות וסיוע לחיל במשימותיו.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endParaRPr lang="he-IL" b="1" dirty="0">
              <a:solidFill>
                <a:srgbClr val="000099"/>
              </a:solidFill>
              <a:latin typeface="David" pitchFamily="34" charset="-79"/>
              <a:cs typeface="David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96829101"/>
      </p:ext>
    </p:extLst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6">
            <a:extLst>
              <a:ext uri="{FF2B5EF4-FFF2-40B4-BE49-F238E27FC236}">
                <a16:creationId xmlns:a16="http://schemas.microsoft.com/office/drawing/2014/main" id="{891C5CE6-B3BD-4CD0-8DCE-35F79E9F6C3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2058" name="Picture 10">
            <a:extLst>
              <a:ext uri="{FF2B5EF4-FFF2-40B4-BE49-F238E27FC236}">
                <a16:creationId xmlns:a16="http://schemas.microsoft.com/office/drawing/2014/main" id="{78491236-B799-73CB-DA3E-68D74991B2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502" y="0"/>
            <a:ext cx="7004270" cy="26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>
            <a:extLst>
              <a:ext uri="{FF2B5EF4-FFF2-40B4-BE49-F238E27FC236}">
                <a16:creationId xmlns:a16="http://schemas.microsoft.com/office/drawing/2014/main" id="{EB217910-B16C-B5E6-7F43-53D2DE3C2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638150"/>
            <a:ext cx="3635896" cy="4197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>
            <a:extLst>
              <a:ext uri="{FF2B5EF4-FFF2-40B4-BE49-F238E27FC236}">
                <a16:creationId xmlns:a16="http://schemas.microsoft.com/office/drawing/2014/main" id="{7C96891F-2D0A-D0FB-0846-563BB5E1C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502" y="2660916"/>
            <a:ext cx="3353602" cy="4197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5846652"/>
      </p:ext>
    </p:extLst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6">
            <a:extLst>
              <a:ext uri="{FF2B5EF4-FFF2-40B4-BE49-F238E27FC236}">
                <a16:creationId xmlns:a16="http://schemas.microsoft.com/office/drawing/2014/main" id="{891C5CE6-B3BD-4CD0-8DCE-35F79E9F6C3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22AEF38-0C69-81E0-8293-780E4EFF20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"/>
            <a:ext cx="2195736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5D3B1B73-86B4-246F-0FAF-D5B4992DB7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276600"/>
            <a:ext cx="2195736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C5934B98-D2D2-CB5D-9643-36801E071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0"/>
            <a:ext cx="4824536" cy="33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B7C61199-CEA1-DB4F-25F1-3E8B1E166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816" y="3356992"/>
            <a:ext cx="4864108" cy="350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521159"/>
      </p:ext>
    </p:extLst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6">
            <a:extLst>
              <a:ext uri="{FF2B5EF4-FFF2-40B4-BE49-F238E27FC236}">
                <a16:creationId xmlns:a16="http://schemas.microsoft.com/office/drawing/2014/main" id="{891C5CE6-B3BD-4CD0-8DCE-35F79E9F6C3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9DC1AB4-F485-0C4F-7DA2-D1621CE7BC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0"/>
            <a:ext cx="3963271" cy="38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C5AD4206-DB90-4495-0A90-C7E82F66F2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861048"/>
            <a:ext cx="3995936" cy="2917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B51DBED5-931F-F482-74E0-1226F3420B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564904"/>
            <a:ext cx="2919663" cy="4214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19FCE77D-9C69-8F51-472D-8DF1DFEA4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-3648"/>
            <a:ext cx="2952327" cy="2586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לחצן פעולה: קדימה או הבא 1">
            <a:hlinkClick r:id="rId6" action="ppaction://hlinksldjump"/>
            <a:extLst>
              <a:ext uri="{FF2B5EF4-FFF2-40B4-BE49-F238E27FC236}">
                <a16:creationId xmlns:a16="http://schemas.microsoft.com/office/drawing/2014/main" id="{D0155969-40F6-0DAC-0D1C-D538805B97AE}"/>
              </a:ext>
            </a:extLst>
          </p:cNvPr>
          <p:cNvSpPr/>
          <p:nvPr/>
        </p:nvSpPr>
        <p:spPr bwMode="auto">
          <a:xfrm>
            <a:off x="971600" y="5348336"/>
            <a:ext cx="1042416" cy="1042416"/>
          </a:xfrm>
          <a:prstGeom prst="actionButtonForwardNex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879047"/>
      </p:ext>
    </p:extLst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592924" y="1100621"/>
            <a:ext cx="3191036" cy="354196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2pPr>
            <a:lvl3pPr marL="1143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3pPr>
            <a:lvl4pPr marL="1600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4pPr>
            <a:lvl5pPr marL="20574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5pPr>
            <a:lvl6pPr marL="25146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6pPr>
            <a:lvl7pPr marL="29718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7pPr>
            <a:lvl8pPr marL="34290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8pPr>
            <a:lvl9pPr marL="38862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9pPr>
          </a:lstStyle>
          <a:p>
            <a:pPr lvl="1" eaLnBrk="1" hangingPunct="1">
              <a:lnSpc>
                <a:spcPct val="80000"/>
              </a:lnSpc>
              <a:defRPr/>
            </a:pPr>
            <a:endParaRPr lang="he-IL" b="1" dirty="0">
              <a:solidFill>
                <a:srgbClr val="000099"/>
              </a:solidFill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66106216-F210-4CB9-B139-1AE1FB3845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0"/>
            <a:ext cx="3469196" cy="419680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B84205B2-74E7-4BAC-90DA-175565247B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229" y="4200012"/>
            <a:ext cx="3551077" cy="265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6FD8FAAE-A121-46DF-B1B2-16975F1C4D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925" y="0"/>
            <a:ext cx="3551076" cy="419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לחצן פעולה: קדימה או הבא 7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50BDC4ED-6BD8-4AE6-ADD5-64EB418AFA04}"/>
              </a:ext>
            </a:extLst>
          </p:cNvPr>
          <p:cNvSpPr/>
          <p:nvPr/>
        </p:nvSpPr>
        <p:spPr bwMode="auto">
          <a:xfrm>
            <a:off x="7741544" y="5007798"/>
            <a:ext cx="1042416" cy="1042416"/>
          </a:xfrm>
          <a:prstGeom prst="actionButtonForwardNex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451231"/>
      </p:ext>
    </p:extLst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400800" cy="608112"/>
          </a:xfrm>
        </p:spPr>
        <p:txBody>
          <a:bodyPr/>
          <a:lstStyle/>
          <a:p>
            <a:pPr algn="r">
              <a:defRPr/>
            </a:pPr>
            <a:r>
              <a:rPr lang="he-IL" b="1" u="sng" dirty="0">
                <a:solidFill>
                  <a:srgbClr val="000099"/>
                </a:solidFill>
                <a:latin typeface="David" pitchFamily="34" charset="-79"/>
                <a:cs typeface="David" pitchFamily="34" charset="-79"/>
              </a:rPr>
              <a:t>חברי מוסדות העמותה</a:t>
            </a:r>
            <a:br>
              <a:rPr lang="he-IL" b="1" u="sng" dirty="0">
                <a:solidFill>
                  <a:srgbClr val="000099"/>
                </a:solidFill>
                <a:latin typeface="David" pitchFamily="34" charset="-79"/>
                <a:cs typeface="David" pitchFamily="34" charset="-79"/>
              </a:rPr>
            </a:br>
            <a:r>
              <a:rPr lang="he-IL" sz="2000" b="1" u="sng" dirty="0">
                <a:solidFill>
                  <a:srgbClr val="000099"/>
                </a:solidFill>
                <a:latin typeface="David" pitchFamily="34" charset="-79"/>
                <a:cs typeface="David" pitchFamily="34" charset="-79"/>
              </a:rPr>
              <a:t>הנהלת העמותה</a:t>
            </a:r>
            <a:endParaRPr lang="he-IL" b="1" u="sng" dirty="0">
              <a:solidFill>
                <a:srgbClr val="000099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5" name="לחצן פעולה: קדימה או הבא 4">
            <a:hlinkClick r:id="rId2" action="ppaction://hlinksldjump"/>
            <a:extLst>
              <a:ext uri="{FF2B5EF4-FFF2-40B4-BE49-F238E27FC236}">
                <a16:creationId xmlns:a16="http://schemas.microsoft.com/office/drawing/2014/main" id="{25CE2753-EC79-420E-B8D1-0B95B1FCE483}"/>
              </a:ext>
            </a:extLst>
          </p:cNvPr>
          <p:cNvSpPr/>
          <p:nvPr/>
        </p:nvSpPr>
        <p:spPr bwMode="auto">
          <a:xfrm>
            <a:off x="2685220" y="5586984"/>
            <a:ext cx="1042416" cy="1042416"/>
          </a:xfrm>
          <a:prstGeom prst="actionButtonForwardNex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BF6F9909-8926-E96A-D9CB-27B8962D0E04}"/>
              </a:ext>
            </a:extLst>
          </p:cNvPr>
          <p:cNvSpPr txBox="1"/>
          <p:nvPr/>
        </p:nvSpPr>
        <p:spPr>
          <a:xfrm>
            <a:off x="6876256" y="4941168"/>
            <a:ext cx="2178968" cy="2308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he-IL" sz="900" dirty="0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41350A0D-643B-C102-DAC0-38541E852F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2240" y="992687"/>
            <a:ext cx="2202846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28600" marR="0" lvl="0" indent="-22860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he-IL" altLang="he-IL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אלוף מיל' אורנה </a:t>
            </a:r>
            <a:r>
              <a:rPr kumimoji="0" lang="he-IL" altLang="he-IL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ברביבאי</a:t>
            </a:r>
            <a:r>
              <a:rPr kumimoji="0" lang="he-IL" altLang="he-IL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.</a:t>
            </a:r>
            <a:endParaRPr kumimoji="0" lang="en-US" altLang="he-I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28600" marR="0" lvl="0" indent="-22860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he-IL" altLang="he-IL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תא"ל מיל' צבי </a:t>
            </a:r>
            <a:r>
              <a:rPr kumimoji="0" lang="he-IL" altLang="he-IL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וקסברג</a:t>
            </a:r>
            <a:r>
              <a:rPr kumimoji="0" lang="he-IL" altLang="he-IL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 – יו"ר.</a:t>
            </a:r>
            <a:endParaRPr kumimoji="0" lang="en-US" altLang="he-I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28600" marR="0" lvl="0" indent="-22860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he-IL" altLang="he-IL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תא"ל מיל' איתן לוי- מ"מ יו"ר.</a:t>
            </a:r>
            <a:endParaRPr kumimoji="0" lang="en-US" altLang="he-I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28600" marR="0" lvl="0" indent="-22860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he-IL" altLang="he-IL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תא"ל מיל' יוסי פרץ.</a:t>
            </a:r>
            <a:endParaRPr kumimoji="0" lang="en-US" altLang="he-I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28600" marR="0" lvl="0" indent="-22860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he-IL" altLang="he-IL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תא"ל מיל' שמואל בן משה.</a:t>
            </a:r>
            <a:endParaRPr kumimoji="0" lang="en-US" altLang="he-I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28600" marR="0" lvl="0" indent="-22860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he-IL" altLang="he-IL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תא"ל מיל' נחמיה דוידי.</a:t>
            </a:r>
            <a:endParaRPr kumimoji="0" lang="en-US" altLang="he-I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28600" marR="0" lvl="0" indent="-22860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he-IL" altLang="he-IL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תא"ל מיל' יעקב ברגר.</a:t>
            </a:r>
            <a:endParaRPr kumimoji="0" lang="en-US" altLang="he-I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28600" marR="0" lvl="0" indent="-22860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he-IL" altLang="he-IL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תא"ל מיל' ישראל עינב.</a:t>
            </a:r>
            <a:endParaRPr kumimoji="0" lang="en-US" altLang="he-I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28600" marR="0" lvl="0" indent="-22860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he-IL" altLang="he-IL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תא"ל מיל' אהרון אופיר.</a:t>
            </a:r>
            <a:endParaRPr kumimoji="0" lang="en-US" altLang="he-I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28600" marR="0" lvl="0" indent="-22860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he-IL" altLang="he-IL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תא"ל מיל' חיים אשכנזי.</a:t>
            </a:r>
            <a:endParaRPr kumimoji="0" lang="en-US" altLang="he-I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28600" marR="0" lvl="0" indent="-22860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he-IL" altLang="he-IL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תא"ל מיל' דבורה חסיד.</a:t>
            </a:r>
            <a:endParaRPr kumimoji="0" lang="en-US" altLang="he-I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28600" marR="0" lvl="0" indent="-22860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he-IL" altLang="he-IL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תא"ל מיל' ניסים ברדה.</a:t>
            </a:r>
            <a:endParaRPr kumimoji="0" lang="en-US" altLang="he-I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28600" marR="0" lvl="0" indent="-22860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he-IL" altLang="he-IL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תא"ל מיל' משה אלוש.</a:t>
            </a:r>
            <a:endParaRPr kumimoji="0" lang="en-US" altLang="he-I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28600" marR="0" lvl="0" indent="-22860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he-IL" altLang="he-IL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תא"ל מיל' אריה דהן.</a:t>
            </a:r>
            <a:endParaRPr kumimoji="0" lang="en-US" altLang="he-I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28600" marR="0" lvl="0" indent="-22860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he-IL" altLang="he-IL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תא"ל מיל' </a:t>
            </a:r>
            <a:r>
              <a:rPr kumimoji="0" lang="he-IL" altLang="he-IL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איקה</a:t>
            </a:r>
            <a:r>
              <a:rPr kumimoji="0" lang="he-IL" altLang="he-IL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 </a:t>
            </a:r>
            <a:r>
              <a:rPr kumimoji="0" lang="he-IL" altLang="he-IL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אברבנל</a:t>
            </a:r>
            <a:r>
              <a:rPr kumimoji="0" lang="he-IL" altLang="he-IL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.</a:t>
            </a:r>
            <a:endParaRPr kumimoji="0" lang="en-US" altLang="he-I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28600" marR="0" lvl="0" indent="-22860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he-IL" altLang="he-IL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תא"ל מיל' און </a:t>
            </a:r>
            <a:r>
              <a:rPr kumimoji="0" lang="he-IL" altLang="he-IL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רגוניס</a:t>
            </a:r>
            <a:r>
              <a:rPr kumimoji="0" lang="he-IL" altLang="he-IL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.</a:t>
            </a:r>
            <a:endParaRPr kumimoji="0" lang="en-US" altLang="he-I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28600" marR="0" lvl="0" indent="-22860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he-IL" altLang="he-IL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תא"ל מיל' יצחק פוקס.</a:t>
            </a:r>
            <a:endParaRPr kumimoji="0" lang="en-US" altLang="he-I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28600" marR="0" lvl="0" indent="-22860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he-IL" altLang="he-IL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תא"ל מיל' שלומי סנדרוסי.</a:t>
            </a:r>
            <a:endParaRPr kumimoji="0" lang="en-US" altLang="he-I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28600" marR="0" lvl="0" indent="-22860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he-IL" altLang="he-IL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תא"ל מיל' סמי הולצקן.</a:t>
            </a:r>
            <a:endParaRPr kumimoji="0" lang="en-US" altLang="he-I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28600" marR="0" lvl="0" indent="-22860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he-IL" altLang="he-IL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אל"מ מיל' מוטי </a:t>
            </a:r>
            <a:r>
              <a:rPr kumimoji="0" lang="he-IL" altLang="he-IL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לניאדו</a:t>
            </a:r>
            <a:r>
              <a:rPr kumimoji="0" lang="he-IL" altLang="he-IL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.</a:t>
            </a:r>
            <a:endParaRPr kumimoji="0" lang="en-US" altLang="he-I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28600" marR="0" lvl="0" indent="-22860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he-IL" altLang="he-IL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אל"מ מיל' גדי </a:t>
            </a:r>
            <a:r>
              <a:rPr kumimoji="0" lang="he-IL" altLang="he-IL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שווץ</a:t>
            </a:r>
            <a:r>
              <a:rPr kumimoji="0" lang="he-IL" altLang="he-IL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.</a:t>
            </a:r>
            <a:endParaRPr kumimoji="0" lang="en-US" altLang="he-I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28600" marR="0" lvl="0" indent="-22860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he-IL" altLang="he-IL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אל"מ מיל' עמית שפירא.</a:t>
            </a:r>
            <a:endParaRPr kumimoji="0" lang="en-US" altLang="he-I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28600" marR="0" lvl="0" indent="-22860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he-IL" altLang="he-IL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אל"מ מיל' משה בנבנישתי.</a:t>
            </a:r>
            <a:endParaRPr kumimoji="0" lang="en-US" altLang="he-I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28600" marR="0" lvl="0" indent="-22860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he-IL" altLang="he-IL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אל"מ מיל' משה שץ.</a:t>
            </a:r>
            <a:endParaRPr kumimoji="0" lang="en-US" altLang="he-I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28600" marR="0" lvl="0" indent="-22860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he-IL" altLang="he-IL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אל"מ מיל' חיים ברזל.</a:t>
            </a:r>
            <a:endParaRPr kumimoji="0" lang="he-IL" altLang="he-I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C04549F0-98A3-9D30-5068-0214B25928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8547" y="1046488"/>
            <a:ext cx="2470549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28600" marR="0" lvl="0" indent="-22860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26"/>
              <a:tabLst/>
            </a:pPr>
            <a:r>
              <a:rPr kumimoji="0" lang="he-IL" altLang="he-IL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אל"מ מיל' ישראל יפת.</a:t>
            </a:r>
            <a:endParaRPr kumimoji="0" lang="en-US" altLang="he-I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28600" marR="0" lvl="0" indent="-22860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26"/>
              <a:tabLst/>
            </a:pPr>
            <a:r>
              <a:rPr kumimoji="0" lang="he-IL" altLang="he-IL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אל"מ מיל' יצחק שני.</a:t>
            </a:r>
            <a:endParaRPr kumimoji="0" lang="en-US" altLang="he-I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28600" marR="0" lvl="0" indent="-22860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26"/>
              <a:tabLst/>
            </a:pPr>
            <a:r>
              <a:rPr kumimoji="0" lang="he-IL" altLang="he-IL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אל"מ מיל' אלברט </a:t>
            </a:r>
            <a:r>
              <a:rPr kumimoji="0" lang="he-IL" altLang="he-IL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אלמלם</a:t>
            </a:r>
            <a:r>
              <a:rPr kumimoji="0" lang="he-IL" altLang="he-IL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.</a:t>
            </a:r>
            <a:endParaRPr kumimoji="0" lang="en-US" altLang="he-I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28600" marR="0" lvl="0" indent="-22860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26"/>
              <a:tabLst/>
            </a:pPr>
            <a:r>
              <a:rPr kumimoji="0" lang="he-IL" altLang="he-IL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אל"מ מיל' צביקה לוין.</a:t>
            </a:r>
            <a:endParaRPr kumimoji="0" lang="en-US" altLang="he-I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28600" marR="0" lvl="0" indent="-22860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26"/>
              <a:tabLst/>
            </a:pPr>
            <a:r>
              <a:rPr kumimoji="0" lang="he-IL" altLang="he-IL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אל"מ מיל' יוסי </a:t>
            </a:r>
            <a:r>
              <a:rPr kumimoji="0" lang="he-IL" altLang="he-IL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דרמר</a:t>
            </a:r>
            <a:r>
              <a:rPr kumimoji="0" lang="he-IL" altLang="he-IL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- יועץ משפטי.</a:t>
            </a:r>
            <a:endParaRPr kumimoji="0" lang="en-US" altLang="he-I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28600" marR="0" lvl="0" indent="-22860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26"/>
              <a:tabLst/>
            </a:pPr>
            <a:r>
              <a:rPr kumimoji="0" lang="he-IL" altLang="he-IL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אל"מ מיל' יורם כרמון.</a:t>
            </a:r>
            <a:endParaRPr kumimoji="0" lang="en-US" altLang="he-I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28600" marR="0" lvl="0" indent="-22860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26"/>
              <a:tabLst/>
            </a:pPr>
            <a:r>
              <a:rPr kumimoji="0" lang="he-IL" altLang="he-IL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אל"מ מיל' יצחק ספיר.</a:t>
            </a:r>
            <a:endParaRPr kumimoji="0" lang="en-US" altLang="he-I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28600" marR="0" lvl="0" indent="-22860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26"/>
              <a:tabLst/>
            </a:pPr>
            <a:r>
              <a:rPr kumimoji="0" lang="he-IL" altLang="he-IL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אל"מ מיל' נועם אהרון.</a:t>
            </a:r>
            <a:endParaRPr kumimoji="0" lang="en-US" altLang="he-I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28600" marR="0" lvl="0" indent="-22860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26"/>
              <a:tabLst/>
            </a:pPr>
            <a:r>
              <a:rPr kumimoji="0" lang="he-IL" altLang="he-IL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אל"מ מיל'  רונית לב.</a:t>
            </a:r>
            <a:endParaRPr kumimoji="0" lang="en-US" altLang="he-I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28600" marR="0" lvl="0" indent="-22860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26"/>
              <a:tabLst/>
            </a:pPr>
            <a:r>
              <a:rPr kumimoji="0" lang="he-IL" altLang="he-IL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סא"ל מיל' דרור </a:t>
            </a:r>
            <a:r>
              <a:rPr kumimoji="0" lang="he-IL" altLang="he-IL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טוקר</a:t>
            </a:r>
            <a:r>
              <a:rPr kumimoji="0" lang="he-IL" altLang="he-IL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- מנכ"ל.</a:t>
            </a:r>
            <a:endParaRPr kumimoji="0" lang="en-US" altLang="he-I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28600" marR="0" lvl="0" indent="-22860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26"/>
              <a:tabLst/>
            </a:pPr>
            <a:r>
              <a:rPr kumimoji="0" lang="he-IL" altLang="he-IL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סא"ל מיל' דליה סבג.</a:t>
            </a:r>
            <a:endParaRPr kumimoji="0" lang="en-US" altLang="he-I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28600" marR="0" lvl="0" indent="-22860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26"/>
              <a:tabLst/>
            </a:pPr>
            <a:r>
              <a:rPr kumimoji="0" lang="he-IL" altLang="he-IL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סא"ל מיל' ציון אסולין.</a:t>
            </a:r>
            <a:endParaRPr kumimoji="0" lang="en-US" altLang="he-I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28600" marR="0" lvl="0" indent="-22860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26"/>
              <a:tabLst/>
            </a:pPr>
            <a:r>
              <a:rPr kumimoji="0" lang="he-IL" altLang="he-IL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סא"ל מיל' מיכאל שר.</a:t>
            </a:r>
            <a:endParaRPr kumimoji="0" lang="en-US" altLang="he-I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28600" marR="0" lvl="0" indent="-22860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26"/>
              <a:tabLst/>
            </a:pPr>
            <a:r>
              <a:rPr kumimoji="0" lang="he-IL" altLang="he-IL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סא"ל מיל' יוני נוקד.</a:t>
            </a:r>
            <a:endParaRPr kumimoji="0" lang="en-US" altLang="he-I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28600" marR="0" lvl="0" indent="-22860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26"/>
              <a:tabLst/>
            </a:pPr>
            <a:r>
              <a:rPr kumimoji="0" lang="he-IL" altLang="he-IL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סא"ל מיל' חן יהלום.</a:t>
            </a:r>
            <a:endParaRPr kumimoji="0" lang="en-US" altLang="he-I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28600" marR="0" lvl="0" indent="-22860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26"/>
              <a:tabLst/>
            </a:pPr>
            <a:r>
              <a:rPr kumimoji="0" lang="he-IL" altLang="he-IL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רס"ן מיל' אמנון </a:t>
            </a:r>
            <a:r>
              <a:rPr kumimoji="0" lang="he-IL" altLang="he-IL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ברטל</a:t>
            </a:r>
            <a:r>
              <a:rPr kumimoji="0" lang="he-IL" altLang="he-IL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.</a:t>
            </a:r>
            <a:endParaRPr kumimoji="0" lang="en-US" altLang="he-I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28600" marR="0" lvl="0" indent="-22860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26"/>
              <a:tabLst/>
            </a:pPr>
            <a:r>
              <a:rPr kumimoji="0" lang="he-IL" altLang="he-IL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רנ"ג מיל' יעקב קרפ.</a:t>
            </a:r>
            <a:endParaRPr kumimoji="0" lang="en-US" altLang="he-I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28600" marR="0" lvl="0" indent="-22860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26"/>
              <a:tabLst/>
            </a:pPr>
            <a:r>
              <a:rPr kumimoji="0" lang="he-IL" altLang="he-IL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מר אהרון שמשון.</a:t>
            </a:r>
            <a:endParaRPr kumimoji="0" lang="he-IL" altLang="he-I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101631"/>
      </p:ext>
    </p:extLst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400800" cy="608112"/>
          </a:xfrm>
        </p:spPr>
        <p:txBody>
          <a:bodyPr/>
          <a:lstStyle/>
          <a:p>
            <a:pPr algn="r">
              <a:defRPr/>
            </a:pPr>
            <a:r>
              <a:rPr lang="he-IL" b="1" u="sng" dirty="0">
                <a:solidFill>
                  <a:srgbClr val="000099"/>
                </a:solidFill>
                <a:latin typeface="David" pitchFamily="34" charset="-79"/>
                <a:cs typeface="David" pitchFamily="34" charset="-79"/>
              </a:rPr>
              <a:t>חברי מוסדות העמותה</a:t>
            </a:r>
          </a:p>
        </p:txBody>
      </p:sp>
      <p:sp>
        <p:nvSpPr>
          <p:cNvPr id="5" name="לחצן פעולה: קדימה או הבא 4">
            <a:hlinkClick r:id="rId2" action="ppaction://hlinksldjump"/>
            <a:extLst>
              <a:ext uri="{FF2B5EF4-FFF2-40B4-BE49-F238E27FC236}">
                <a16:creationId xmlns:a16="http://schemas.microsoft.com/office/drawing/2014/main" id="{F3BCA81D-86B0-4DCA-A50A-20C9185D9308}"/>
              </a:ext>
            </a:extLst>
          </p:cNvPr>
          <p:cNvSpPr/>
          <p:nvPr/>
        </p:nvSpPr>
        <p:spPr bwMode="auto">
          <a:xfrm>
            <a:off x="2809505" y="5733256"/>
            <a:ext cx="1042416" cy="1042416"/>
          </a:xfrm>
          <a:prstGeom prst="actionButtonForwardNex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06F148D7-1827-1DB5-08F7-42C27E584966}"/>
              </a:ext>
            </a:extLst>
          </p:cNvPr>
          <p:cNvSpPr txBox="1"/>
          <p:nvPr/>
        </p:nvSpPr>
        <p:spPr>
          <a:xfrm>
            <a:off x="5615717" y="913724"/>
            <a:ext cx="3168351" cy="535531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1800" b="1" u="sng">
                <a:effectLst/>
                <a:latin typeface="Arial" panose="020B060402020202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חבר ועדת ביקורת : 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r" rtl="1">
              <a:buFont typeface="+mj-lt"/>
              <a:buAutoNum type="arabicPeriod"/>
            </a:pPr>
            <a:r>
              <a:rPr lang="he-IL" sz="18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סא"ל מיל' אשר מיבסקי- יו"ר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r" rtl="1">
              <a:buFont typeface="+mj-lt"/>
              <a:buAutoNum type="arabicPeriod"/>
            </a:pPr>
            <a:r>
              <a:rPr lang="he-IL" sz="18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אל"מ מיל' יוסי ברקו.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r" rtl="1">
              <a:buFont typeface="+mj-lt"/>
              <a:buAutoNum type="arabicPeriod"/>
            </a:pPr>
            <a:r>
              <a:rPr lang="he-IL" sz="18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סא"ל מיל' גיל שביט.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 rtl="1"/>
            <a:r>
              <a:rPr lang="he-IL" sz="1800" b="1" u="none" strike="noStrike">
                <a:effectLst/>
                <a:latin typeface="Arial" panose="020B060402020202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 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 rtl="1"/>
            <a:r>
              <a:rPr lang="he-IL" sz="1800" b="1" u="none" strike="noStrike">
                <a:effectLst/>
                <a:latin typeface="Arial" panose="020B060402020202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 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 rtl="1"/>
            <a:r>
              <a:rPr lang="he-IL" sz="1800" b="1" u="sng">
                <a:effectLst/>
                <a:latin typeface="Arial" panose="020B060402020202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משקיפים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r" rtl="1">
              <a:buFont typeface="+mj-lt"/>
              <a:buAutoNum type="arabicPeriod"/>
            </a:pPr>
            <a:r>
              <a:rPr lang="he-IL" sz="18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סא"ל מיכל בנדיק.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r" rtl="1">
              <a:buFont typeface="+mj-lt"/>
              <a:buAutoNum type="arabicPeriod"/>
            </a:pPr>
            <a:r>
              <a:rPr lang="he-IL" sz="18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סא"ל רועי נתנאל.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r" rtl="1">
              <a:buFont typeface="+mj-lt"/>
              <a:buAutoNum type="arabicPeriod"/>
            </a:pPr>
            <a:r>
              <a:rPr lang="he-IL" sz="18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רנ"ג צבי ארזי.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r" rtl="1"/>
            <a:r>
              <a:rPr lang="he-IL" sz="18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 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 rtl="1"/>
            <a:r>
              <a:rPr lang="he-IL" sz="1800" b="1" u="none" strike="noStrike">
                <a:effectLst/>
                <a:latin typeface="Arial" panose="020B060402020202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 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 rtl="1"/>
            <a:r>
              <a:rPr lang="he-IL" sz="1800" b="1" u="sng">
                <a:effectLst/>
                <a:latin typeface="Arial" panose="020B060402020202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איש קשר חילי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r" rtl="1">
              <a:buFont typeface="+mj-lt"/>
              <a:buAutoNum type="arabicPeriod"/>
            </a:pPr>
            <a:r>
              <a:rPr lang="he-IL" sz="18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רנ"ג יוני שוורץ.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 rtl="1"/>
            <a:r>
              <a:rPr lang="he-IL" sz="18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 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 rtl="1"/>
            <a:r>
              <a:rPr lang="he-IL" sz="18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 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 rtl="1"/>
            <a:r>
              <a:rPr lang="he-IL" sz="1800" b="1" u="sng">
                <a:effectLst/>
                <a:latin typeface="Arial" panose="020B060402020202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מנהל אתר ההנצחה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r" rtl="1">
              <a:buFont typeface="+mj-lt"/>
              <a:buAutoNum type="arabicPeriod"/>
            </a:pPr>
            <a:r>
              <a:rPr lang="he-IL" sz="18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רנ"ג מיל' ניצן גולן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 rtl="1"/>
            <a:r>
              <a:rPr lang="he-IL" sz="18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 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068597"/>
      </p:ext>
    </p:extLst>
  </p:cSld>
  <p:clrMapOvr>
    <a:masterClrMapping/>
  </p:clrMapOvr>
  <p:transition spd="slow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400800" cy="608112"/>
          </a:xfrm>
        </p:spPr>
        <p:txBody>
          <a:bodyPr/>
          <a:lstStyle/>
          <a:p>
            <a:pPr algn="r">
              <a:defRPr/>
            </a:pPr>
            <a:r>
              <a:rPr lang="he-IL" b="1" u="sng" dirty="0">
                <a:solidFill>
                  <a:srgbClr val="000099"/>
                </a:solidFill>
                <a:latin typeface="David" pitchFamily="34" charset="-79"/>
                <a:cs typeface="David" pitchFamily="34" charset="-79"/>
              </a:rPr>
              <a:t>מייסדי העמותה 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317068" y="1093695"/>
            <a:ext cx="6643464" cy="573325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2pPr>
            <a:lvl3pPr marL="1143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3pPr>
            <a:lvl4pPr marL="1600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4pPr>
            <a:lvl5pPr marL="20574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5pPr>
            <a:lvl6pPr marL="25146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6pPr>
            <a:lvl7pPr marL="29718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7pPr>
            <a:lvl8pPr marL="34290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8pPr>
            <a:lvl9pPr marL="38862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9pPr>
          </a:lstStyle>
          <a:p>
            <a:pPr lvl="1" eaLnBrk="1" hangingPunct="1">
              <a:lnSpc>
                <a:spcPct val="80000"/>
              </a:lnSpc>
              <a:defRPr/>
            </a:pPr>
            <a:r>
              <a:rPr lang="he-IL" b="1" dirty="0">
                <a:solidFill>
                  <a:srgbClr val="000099"/>
                </a:solidFill>
                <a:latin typeface="David" pitchFamily="34" charset="-79"/>
                <a:cs typeface="David" pitchFamily="34" charset="-79"/>
              </a:rPr>
              <a:t>משה נתיב (ז"ל).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e-IL" b="1" dirty="0">
                <a:solidFill>
                  <a:srgbClr val="000099"/>
                </a:solidFill>
                <a:latin typeface="David" pitchFamily="34" charset="-79"/>
                <a:cs typeface="David" pitchFamily="34" charset="-79"/>
              </a:rPr>
              <a:t>דני רז (ז"ל).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e-IL" b="1" dirty="0">
                <a:solidFill>
                  <a:srgbClr val="000099"/>
                </a:solidFill>
                <a:latin typeface="David" pitchFamily="34" charset="-79"/>
                <a:cs typeface="David" pitchFamily="34" charset="-79"/>
              </a:rPr>
              <a:t>בני דקל (ז"ל).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e-IL" b="1" dirty="0">
                <a:solidFill>
                  <a:srgbClr val="000099"/>
                </a:solidFill>
                <a:latin typeface="David" pitchFamily="34" charset="-79"/>
                <a:cs typeface="David" pitchFamily="34" charset="-79"/>
              </a:rPr>
              <a:t>יצחק ברנר (ז"ל).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e-IL" b="1" dirty="0">
                <a:solidFill>
                  <a:srgbClr val="000099"/>
                </a:solidFill>
                <a:latin typeface="David" pitchFamily="34" charset="-79"/>
                <a:cs typeface="David" pitchFamily="34" charset="-79"/>
              </a:rPr>
              <a:t>צפיה גילת (ז"ל).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e-IL" b="1" dirty="0">
                <a:solidFill>
                  <a:srgbClr val="000099"/>
                </a:solidFill>
                <a:latin typeface="David" pitchFamily="34" charset="-79"/>
                <a:cs typeface="David" pitchFamily="34" charset="-79"/>
              </a:rPr>
              <a:t>יצחק שני.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e-IL" b="1" dirty="0">
                <a:solidFill>
                  <a:srgbClr val="000099"/>
                </a:solidFill>
                <a:latin typeface="David" pitchFamily="34" charset="-79"/>
                <a:cs typeface="David" pitchFamily="34" charset="-79"/>
              </a:rPr>
              <a:t>יוסי </a:t>
            </a:r>
            <a:r>
              <a:rPr lang="he-IL" b="1" dirty="0" err="1">
                <a:solidFill>
                  <a:srgbClr val="000099"/>
                </a:solidFill>
                <a:latin typeface="David" pitchFamily="34" charset="-79"/>
                <a:cs typeface="David" pitchFamily="34" charset="-79"/>
              </a:rPr>
              <a:t>דרמר</a:t>
            </a:r>
            <a:r>
              <a:rPr lang="he-IL" b="1" dirty="0">
                <a:solidFill>
                  <a:srgbClr val="000099"/>
                </a:solidFill>
                <a:latin typeface="David" pitchFamily="34" charset="-79"/>
                <a:cs typeface="David" pitchFamily="34" charset="-79"/>
              </a:rPr>
              <a:t>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e-IL" b="1" dirty="0">
                <a:solidFill>
                  <a:srgbClr val="000099"/>
                </a:solidFill>
                <a:latin typeface="David" pitchFamily="34" charset="-79"/>
                <a:cs typeface="David" pitchFamily="34" charset="-79"/>
              </a:rPr>
              <a:t>יוני נוקד.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e-IL" b="1" dirty="0">
                <a:solidFill>
                  <a:srgbClr val="000099"/>
                </a:solidFill>
                <a:latin typeface="David" pitchFamily="34" charset="-79"/>
                <a:cs typeface="David" pitchFamily="34" charset="-79"/>
              </a:rPr>
              <a:t>אשר </a:t>
            </a:r>
            <a:r>
              <a:rPr lang="he-IL" b="1" dirty="0" err="1">
                <a:solidFill>
                  <a:srgbClr val="000099"/>
                </a:solidFill>
                <a:latin typeface="David" pitchFamily="34" charset="-79"/>
                <a:cs typeface="David" pitchFamily="34" charset="-79"/>
              </a:rPr>
              <a:t>מייבסקי</a:t>
            </a:r>
            <a:r>
              <a:rPr lang="he-IL" b="1" dirty="0">
                <a:solidFill>
                  <a:srgbClr val="000099"/>
                </a:solidFill>
                <a:latin typeface="David" pitchFamily="34" charset="-79"/>
                <a:cs typeface="David" pitchFamily="34" charset="-79"/>
              </a:rPr>
              <a:t>.</a:t>
            </a:r>
          </a:p>
        </p:txBody>
      </p:sp>
      <p:sp>
        <p:nvSpPr>
          <p:cNvPr id="3" name="לחצן פעולה: קדימה או הבא 2">
            <a:hlinkClick r:id="" action="ppaction://hlinkshowjump?jump=lastslideviewed" highlightClick="1"/>
          </p:cNvPr>
          <p:cNvSpPr/>
          <p:nvPr/>
        </p:nvSpPr>
        <p:spPr bwMode="auto">
          <a:xfrm>
            <a:off x="4860032" y="5589240"/>
            <a:ext cx="1042416" cy="1042416"/>
          </a:xfrm>
          <a:prstGeom prst="actionButtonForwardNex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718447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2442356" y="-15483"/>
            <a:ext cx="6400800" cy="1219200"/>
          </a:xfrm>
        </p:spPr>
        <p:txBody>
          <a:bodyPr/>
          <a:lstStyle/>
          <a:p>
            <a:pPr algn="r" eaLnBrk="1" hangingPunct="1">
              <a:defRPr/>
            </a:pPr>
            <a:r>
              <a:rPr lang="he-IL" b="1" u="sng" dirty="0">
                <a:solidFill>
                  <a:srgbClr val="000099"/>
                </a:solidFill>
                <a:latin typeface="David" pitchFamily="34" charset="-79"/>
                <a:cs typeface="David" pitchFamily="34" charset="-79"/>
              </a:rPr>
              <a:t>מטרות</a:t>
            </a:r>
            <a:endParaRPr lang="en-US" b="1" u="sng" dirty="0">
              <a:solidFill>
                <a:srgbClr val="000099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21024" y="836712"/>
            <a:ext cx="6643464" cy="5429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E4005C"/>
              </a:buClr>
              <a:buFont typeface="Wingdings" panose="05000000000000000000" pitchFamily="2" charset="2"/>
              <a:buChar char="§"/>
              <a:defRPr/>
            </a:pPr>
            <a:r>
              <a:rPr lang="he-IL" sz="2400" b="1" dirty="0">
                <a:solidFill>
                  <a:srgbClr val="333399"/>
                </a:solidFill>
                <a:latin typeface="David" pitchFamily="34" charset="-79"/>
                <a:cs typeface="David" pitchFamily="34" charset="-79"/>
              </a:rPr>
              <a:t>לתעד את מורשת החיל, ליזום פעילויות הקשורות בה לשם הנחלתה והטמעתה בקרב המשרתים.</a:t>
            </a:r>
          </a:p>
          <a:p>
            <a:pPr eaLnBrk="1" hangingPunct="1">
              <a:lnSpc>
                <a:spcPct val="80000"/>
              </a:lnSpc>
              <a:buClr>
                <a:srgbClr val="E4005C"/>
              </a:buClr>
              <a:buFont typeface="Wingdings" panose="05000000000000000000" pitchFamily="2" charset="2"/>
              <a:buChar char="§"/>
              <a:defRPr/>
            </a:pPr>
            <a:endParaRPr lang="he-IL" sz="2400" b="1" dirty="0">
              <a:solidFill>
                <a:srgbClr val="333399"/>
              </a:solidFill>
              <a:latin typeface="David" pitchFamily="34" charset="-79"/>
              <a:cs typeface="David" pitchFamily="34" charset="-79"/>
            </a:endParaRPr>
          </a:p>
          <a:p>
            <a:pPr eaLnBrk="1" hangingPunct="1">
              <a:lnSpc>
                <a:spcPct val="80000"/>
              </a:lnSpc>
              <a:buClr>
                <a:srgbClr val="E4005C"/>
              </a:buClr>
              <a:buFont typeface="Wingdings" panose="05000000000000000000" pitchFamily="2" charset="2"/>
              <a:buChar char="§"/>
              <a:defRPr/>
            </a:pPr>
            <a:r>
              <a:rPr lang="he-IL" sz="2400" b="1" dirty="0">
                <a:solidFill>
                  <a:srgbClr val="333399"/>
                </a:solidFill>
                <a:latin typeface="David" pitchFamily="34" charset="-79"/>
                <a:cs typeface="David" pitchFamily="34" charset="-79"/>
              </a:rPr>
              <a:t> לפעול ולסייע לחיל בתחום ההנצחה והמורשת וחיזוק הקשר עם המשפחות השכולות.</a:t>
            </a:r>
          </a:p>
          <a:p>
            <a:pPr eaLnBrk="1" hangingPunct="1">
              <a:lnSpc>
                <a:spcPct val="80000"/>
              </a:lnSpc>
              <a:buClr>
                <a:srgbClr val="E4005C"/>
              </a:buClr>
              <a:buFont typeface="Wingdings" panose="05000000000000000000" pitchFamily="2" charset="2"/>
              <a:buChar char="§"/>
              <a:defRPr/>
            </a:pPr>
            <a:endParaRPr lang="he-IL" sz="2400" b="1" dirty="0">
              <a:solidFill>
                <a:srgbClr val="333399"/>
              </a:solidFill>
              <a:latin typeface="David" pitchFamily="34" charset="-79"/>
              <a:cs typeface="David" pitchFamily="34" charset="-79"/>
            </a:endParaRPr>
          </a:p>
          <a:p>
            <a:pPr eaLnBrk="1" hangingPunct="1">
              <a:lnSpc>
                <a:spcPct val="80000"/>
              </a:lnSpc>
              <a:buClr>
                <a:srgbClr val="E4005C"/>
              </a:buClr>
              <a:buFont typeface="Wingdings" panose="05000000000000000000" pitchFamily="2" charset="2"/>
              <a:buChar char="§"/>
              <a:defRPr/>
            </a:pPr>
            <a:r>
              <a:rPr lang="he-IL" sz="2400" b="1" dirty="0">
                <a:solidFill>
                  <a:srgbClr val="333399"/>
                </a:solidFill>
                <a:latin typeface="David" pitchFamily="34" charset="-79"/>
                <a:cs typeface="David" pitchFamily="34" charset="-79"/>
              </a:rPr>
              <a:t> אחזקת אתר ההנצחה והנצחת חללי החיל.</a:t>
            </a:r>
          </a:p>
          <a:p>
            <a:pPr eaLnBrk="1" hangingPunct="1">
              <a:lnSpc>
                <a:spcPct val="80000"/>
              </a:lnSpc>
              <a:buClr>
                <a:srgbClr val="E4005C"/>
              </a:buClr>
              <a:buFont typeface="Wingdings" panose="05000000000000000000" pitchFamily="2" charset="2"/>
              <a:buChar char="§"/>
              <a:defRPr/>
            </a:pPr>
            <a:endParaRPr lang="he-IL" sz="2400" b="1" dirty="0">
              <a:solidFill>
                <a:srgbClr val="333399"/>
              </a:solidFill>
              <a:latin typeface="David" pitchFamily="34" charset="-79"/>
              <a:cs typeface="David" pitchFamily="34" charset="-79"/>
            </a:endParaRPr>
          </a:p>
          <a:p>
            <a:pPr eaLnBrk="1" hangingPunct="1">
              <a:lnSpc>
                <a:spcPct val="80000"/>
              </a:lnSpc>
              <a:buClr>
                <a:srgbClr val="E4005C"/>
              </a:buClr>
              <a:buFont typeface="Wingdings" panose="05000000000000000000" pitchFamily="2" charset="2"/>
              <a:buChar char="§"/>
              <a:defRPr/>
            </a:pPr>
            <a:r>
              <a:rPr lang="he-IL" sz="2400" b="1" dirty="0">
                <a:solidFill>
                  <a:srgbClr val="333399"/>
                </a:solidFill>
                <a:latin typeface="David" pitchFamily="34" charset="-79"/>
                <a:cs typeface="David" pitchFamily="34" charset="-79"/>
              </a:rPr>
              <a:t> לתת סיוע ומענה למשימות חייליות ייחודיות.</a:t>
            </a:r>
          </a:p>
          <a:p>
            <a:pPr eaLnBrk="1" hangingPunct="1">
              <a:lnSpc>
                <a:spcPct val="80000"/>
              </a:lnSpc>
              <a:buClr>
                <a:srgbClr val="E4005C"/>
              </a:buClr>
              <a:buFont typeface="Wingdings" panose="05000000000000000000" pitchFamily="2" charset="2"/>
              <a:buChar char="§"/>
              <a:defRPr/>
            </a:pPr>
            <a:endParaRPr lang="he-IL" sz="2400" b="1" dirty="0">
              <a:solidFill>
                <a:srgbClr val="333399"/>
              </a:solidFill>
              <a:latin typeface="David" pitchFamily="34" charset="-79"/>
              <a:cs typeface="David" pitchFamily="34" charset="-79"/>
            </a:endParaRPr>
          </a:p>
          <a:p>
            <a:pPr eaLnBrk="1" hangingPunct="1">
              <a:lnSpc>
                <a:spcPct val="80000"/>
              </a:lnSpc>
              <a:buClr>
                <a:srgbClr val="E4005C"/>
              </a:buClr>
              <a:buFont typeface="Wingdings" panose="05000000000000000000" pitchFamily="2" charset="2"/>
              <a:buChar char="§"/>
              <a:defRPr/>
            </a:pPr>
            <a:r>
              <a:rPr lang="he-IL" sz="2400" b="1" dirty="0">
                <a:solidFill>
                  <a:srgbClr val="333399"/>
                </a:solidFill>
                <a:latin typeface="David" pitchFamily="34" charset="-79"/>
                <a:cs typeface="David" pitchFamily="34" charset="-79"/>
              </a:rPr>
              <a:t> לפעול לשמירת הקשר בין המשרתים, יוצאי ופורשי החיל על ידי יזום פעילות: מקצועית, חברתית, רווחה, כלכלית ותעסוקתית. </a:t>
            </a:r>
          </a:p>
          <a:p>
            <a:pPr eaLnBrk="1" hangingPunct="1">
              <a:lnSpc>
                <a:spcPct val="80000"/>
              </a:lnSpc>
              <a:buClr>
                <a:srgbClr val="E4005C"/>
              </a:buClr>
              <a:buFont typeface="Wingdings" panose="05000000000000000000" pitchFamily="2" charset="2"/>
              <a:buChar char="§"/>
              <a:defRPr/>
            </a:pPr>
            <a:endParaRPr lang="he-IL" sz="2400" b="1" dirty="0">
              <a:solidFill>
                <a:srgbClr val="333399"/>
              </a:solidFill>
              <a:latin typeface="David" pitchFamily="34" charset="-79"/>
              <a:cs typeface="David" pitchFamily="34" charset="-79"/>
            </a:endParaRPr>
          </a:p>
          <a:p>
            <a:pPr eaLnBrk="1" hangingPunct="1">
              <a:lnSpc>
                <a:spcPct val="80000"/>
              </a:lnSpc>
              <a:buClr>
                <a:srgbClr val="E4005C"/>
              </a:buClr>
              <a:buFont typeface="Wingdings" panose="05000000000000000000" pitchFamily="2" charset="2"/>
              <a:buChar char="§"/>
              <a:defRPr/>
            </a:pPr>
            <a:r>
              <a:rPr lang="he-IL" sz="2400" b="1" dirty="0">
                <a:solidFill>
                  <a:srgbClr val="333399"/>
                </a:solidFill>
                <a:latin typeface="David" pitchFamily="34" charset="-79"/>
                <a:cs typeface="David" pitchFamily="34" charset="-79"/>
              </a:rPr>
              <a:t> לפעול לגיוס משאבים למימוש החזון ומטרות העמותה</a:t>
            </a:r>
            <a:endParaRPr lang="en-US" sz="2400" b="1" dirty="0">
              <a:solidFill>
                <a:srgbClr val="000099"/>
              </a:solidFill>
              <a:latin typeface="David" pitchFamily="34" charset="-79"/>
              <a:cs typeface="David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33932633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400800" cy="608112"/>
          </a:xfrm>
        </p:spPr>
        <p:txBody>
          <a:bodyPr/>
          <a:lstStyle/>
          <a:p>
            <a:pPr algn="r">
              <a:defRPr/>
            </a:pPr>
            <a:r>
              <a:rPr lang="he-IL" b="1" u="sng" dirty="0">
                <a:solidFill>
                  <a:srgbClr val="000099"/>
                </a:solidFill>
                <a:latin typeface="David" pitchFamily="34" charset="-79"/>
                <a:cs typeface="David" pitchFamily="34" charset="-79"/>
              </a:rPr>
              <a:t>עבר הווה ועתיד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321024" y="836712"/>
            <a:ext cx="6643464" cy="60212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2pPr>
            <a:lvl3pPr marL="1143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3pPr>
            <a:lvl4pPr marL="1600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4pPr>
            <a:lvl5pPr marL="20574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5pPr>
            <a:lvl6pPr marL="25146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6pPr>
            <a:lvl7pPr marL="29718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7pPr>
            <a:lvl8pPr marL="34290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8pPr>
            <a:lvl9pPr marL="38862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9pPr>
          </a:lstStyle>
          <a:p>
            <a:pPr marL="342900" lvl="8" indent="-342900">
              <a:lnSpc>
                <a:spcPct val="90000"/>
              </a:lnSpc>
              <a:defRPr/>
            </a:pPr>
            <a:r>
              <a:rPr lang="he-IL" b="1" dirty="0">
                <a:solidFill>
                  <a:srgbClr val="000099"/>
                </a:solidFill>
                <a:cs typeface="David" pitchFamily="34" charset="-79"/>
              </a:rPr>
              <a:t>עמותת יוצאי </a:t>
            </a:r>
            <a:r>
              <a:rPr lang="he-IL" b="1" dirty="0" err="1">
                <a:solidFill>
                  <a:srgbClr val="000099"/>
                </a:solidFill>
                <a:cs typeface="David" pitchFamily="34" charset="-79"/>
              </a:rPr>
              <a:t>חש"ל</a:t>
            </a:r>
            <a:r>
              <a:rPr lang="he-IL" b="1" dirty="0">
                <a:solidFill>
                  <a:srgbClr val="000099"/>
                </a:solidFill>
                <a:cs typeface="David" pitchFamily="34" charset="-79"/>
              </a:rPr>
              <a:t> נרשמה כחוק באוג' 1990, במשרד המשפטים. </a:t>
            </a:r>
            <a:r>
              <a:rPr lang="he-IL" b="1" dirty="0">
                <a:solidFill>
                  <a:srgbClr val="000099"/>
                </a:solidFill>
                <a:cs typeface="David" pitchFamily="34" charset="-79"/>
                <a:hlinkClick r:id="rId2" action="ppaction://hlinksldjump"/>
              </a:rPr>
              <a:t>רשימת מייסדי העמותה</a:t>
            </a:r>
            <a:endParaRPr lang="en-US" b="1" dirty="0">
              <a:solidFill>
                <a:srgbClr val="000099"/>
              </a:solidFill>
              <a:cs typeface="David" pitchFamily="34" charset="-79"/>
            </a:endParaRPr>
          </a:p>
          <a:p>
            <a:pPr lvl="0" eaLnBrk="1" hangingPunct="1">
              <a:lnSpc>
                <a:spcPct val="90000"/>
              </a:lnSpc>
              <a:defRPr/>
            </a:pPr>
            <a:r>
              <a:rPr lang="he-IL" sz="2000" b="1" dirty="0">
                <a:solidFill>
                  <a:srgbClr val="000099"/>
                </a:solidFill>
                <a:cs typeface="David" pitchFamily="34" charset="-79"/>
              </a:rPr>
              <a:t>בחזון מייסדי העמותה הוצבו הערכים של הנצחה ומורשת חיל השלישות.</a:t>
            </a:r>
            <a:endParaRPr lang="en-US" sz="2000" b="1" dirty="0">
              <a:solidFill>
                <a:srgbClr val="000099"/>
              </a:solidFill>
              <a:cs typeface="David" pitchFamily="34" charset="-79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he-IL" sz="2000" b="1" dirty="0">
                <a:solidFill>
                  <a:srgbClr val="000099"/>
                </a:solidFill>
                <a:cs typeface="David" pitchFamily="34" charset="-79"/>
              </a:rPr>
              <a:t>לאחר שנתיים של עשייה בתחומי ההנצחה והמורשת החיילית, בניסיון להקים אתר הנצחה לחיל השלישות, חדלה העמותה מפעילותה. </a:t>
            </a:r>
            <a:endParaRPr lang="en-US" sz="2000" b="1" dirty="0">
              <a:solidFill>
                <a:srgbClr val="000099"/>
              </a:solidFill>
              <a:cs typeface="David" pitchFamily="34" charset="-79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he-IL" sz="2000" b="1" dirty="0">
                <a:solidFill>
                  <a:srgbClr val="000099"/>
                </a:solidFill>
                <a:cs typeface="David" pitchFamily="34" charset="-79"/>
              </a:rPr>
              <a:t>בשנת 2004 חזרה העמותה לפעילות, בתחומי ההנצחה, נעשה ניסיון נוסף להגשים את </a:t>
            </a:r>
            <a:r>
              <a:rPr lang="he-IL" sz="2000" b="1" dirty="0" err="1">
                <a:solidFill>
                  <a:srgbClr val="000099"/>
                </a:solidFill>
                <a:cs typeface="David" pitchFamily="34" charset="-79"/>
              </a:rPr>
              <a:t>חזון</a:t>
            </a:r>
            <a:r>
              <a:rPr lang="he-IL" sz="2000" b="1" dirty="0">
                <a:solidFill>
                  <a:srgbClr val="000099"/>
                </a:solidFill>
                <a:cs typeface="David" pitchFamily="34" charset="-79"/>
              </a:rPr>
              <a:t> הקמת אתר ההנצחה החילי.</a:t>
            </a:r>
            <a:endParaRPr lang="en-US" sz="2000" b="1" dirty="0">
              <a:solidFill>
                <a:srgbClr val="000099"/>
              </a:solidFill>
              <a:cs typeface="David" pitchFamily="34" charset="-79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he-IL" sz="2000" b="1" dirty="0">
                <a:solidFill>
                  <a:srgbClr val="000099"/>
                </a:solidFill>
                <a:cs typeface="David" pitchFamily="34" charset="-79"/>
              </a:rPr>
              <a:t>העמותה חידשה את פעילותה במרץ 2010 בשמה החדש, "עמותת ידידי חיל השלישות".</a:t>
            </a:r>
            <a:endParaRPr lang="en-US" sz="2000" b="1" dirty="0">
              <a:solidFill>
                <a:srgbClr val="000099"/>
              </a:solidFill>
              <a:cs typeface="David" pitchFamily="34" charset="-79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he-IL" sz="2000" b="1" dirty="0">
                <a:solidFill>
                  <a:srgbClr val="000099"/>
                </a:solidFill>
                <a:cs typeface="David" pitchFamily="34" charset="-79"/>
              </a:rPr>
              <a:t>באוג' 2014 התממש החזון, על פי בקשת משרד הביטחון-אגף המשפחות וחיל השלישות, העמותה נרשמה כספק משרד הביטחון לקבלת תקציב, וקיבלה את האחריות על אתר ההנצחה והמורשת בתל השומר.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e-IL" sz="2000" b="1" dirty="0">
                <a:solidFill>
                  <a:srgbClr val="000099"/>
                </a:solidFill>
                <a:cs typeface="David" pitchFamily="34" charset="-79"/>
              </a:rPr>
              <a:t>במאי 2018 שונה שם העמותה ל-"עמותת חיל משאבי האנוש         (שלישות),זאת לאור שינוי שם החיל  לחיל משאבי האנוש.</a:t>
            </a:r>
            <a:r>
              <a:rPr lang="he-IL" sz="2400" b="1" dirty="0">
                <a:solidFill>
                  <a:srgbClr val="000099"/>
                </a:solidFill>
                <a:cs typeface="David" pitchFamily="34" charset="-79"/>
              </a:rPr>
              <a:t>. </a:t>
            </a:r>
            <a:endParaRPr lang="en-US" sz="2400" b="1" dirty="0">
              <a:solidFill>
                <a:srgbClr val="000099"/>
              </a:solidFill>
              <a:cs typeface="David" pitchFamily="34" charset="-79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800" b="1" kern="0" dirty="0">
              <a:solidFill>
                <a:srgbClr val="000099"/>
              </a:solidFill>
              <a:latin typeface="David" pitchFamily="34" charset="-79"/>
              <a:cs typeface="David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31074664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>
              <a:defRPr/>
            </a:pPr>
            <a:r>
              <a:rPr lang="he-IL" b="1" dirty="0">
                <a:solidFill>
                  <a:srgbClr val="000099"/>
                </a:solidFill>
                <a:latin typeface="David" pitchFamily="34" charset="-79"/>
                <a:cs typeface="David" pitchFamily="34" charset="-79"/>
              </a:rPr>
              <a:t>מוסדות העמותה</a:t>
            </a:r>
            <a:endParaRPr lang="en-US" b="1" dirty="0">
              <a:solidFill>
                <a:srgbClr val="000099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38400" y="1125538"/>
            <a:ext cx="6310313" cy="5616575"/>
          </a:xfrm>
        </p:spPr>
        <p:txBody>
          <a:bodyPr/>
          <a:lstStyle/>
          <a:p>
            <a:pPr eaLnBrk="1" hangingPunct="1">
              <a:defRPr/>
            </a:pPr>
            <a:r>
              <a:rPr lang="he-IL" sz="2800" b="1" u="sng" dirty="0">
                <a:solidFill>
                  <a:srgbClr val="000099"/>
                </a:solidFill>
                <a:effectLst/>
                <a:latin typeface="David" pitchFamily="34" charset="-79"/>
                <a:cs typeface="David" pitchFamily="34" charset="-79"/>
                <a:hlinkClick r:id="rId2" action="ppaction://hlinksldjump"/>
              </a:rPr>
              <a:t>הנהלה 43 </a:t>
            </a:r>
            <a:r>
              <a:rPr lang="he-IL" sz="2800" b="1" dirty="0">
                <a:solidFill>
                  <a:srgbClr val="000099"/>
                </a:solidFill>
                <a:effectLst/>
                <a:latin typeface="David" pitchFamily="34" charset="-79"/>
                <a:cs typeface="David" pitchFamily="34" charset="-79"/>
                <a:hlinkClick r:id="rId2" action="ppaction://hlinksldjump"/>
              </a:rPr>
              <a:t>חברים</a:t>
            </a:r>
            <a:endParaRPr lang="he-IL" sz="2800" b="1" dirty="0">
              <a:solidFill>
                <a:srgbClr val="000099"/>
              </a:solidFill>
              <a:effectLst/>
              <a:latin typeface="David" pitchFamily="34" charset="-79"/>
              <a:cs typeface="David" pitchFamily="34" charset="-79"/>
            </a:endParaRPr>
          </a:p>
          <a:p>
            <a:pPr eaLnBrk="1" hangingPunct="1">
              <a:defRPr/>
            </a:pPr>
            <a:r>
              <a:rPr lang="he-IL" sz="2400" b="1" dirty="0">
                <a:solidFill>
                  <a:srgbClr val="000099"/>
                </a:solidFill>
                <a:effectLst/>
                <a:latin typeface="David" pitchFamily="34" charset="-79"/>
                <a:cs typeface="David" pitchFamily="34" charset="-79"/>
              </a:rPr>
              <a:t>יו"ר-תא"ל (מיל</a:t>
            </a:r>
            <a:r>
              <a:rPr lang="en-US" sz="2400" b="1" dirty="0">
                <a:solidFill>
                  <a:srgbClr val="000099"/>
                </a:solidFill>
                <a:effectLst/>
                <a:latin typeface="David" pitchFamily="34" charset="-79"/>
                <a:cs typeface="David" pitchFamily="34" charset="-79"/>
              </a:rPr>
              <a:t>'</a:t>
            </a:r>
            <a:r>
              <a:rPr lang="he-IL" sz="2400" b="1" dirty="0">
                <a:solidFill>
                  <a:srgbClr val="000099"/>
                </a:solidFill>
                <a:effectLst/>
                <a:latin typeface="David" pitchFamily="34" charset="-79"/>
                <a:cs typeface="David" pitchFamily="34" charset="-79"/>
              </a:rPr>
              <a:t>) צביקה וקסברג</a:t>
            </a:r>
          </a:p>
          <a:p>
            <a:pPr eaLnBrk="1" hangingPunct="1">
              <a:defRPr/>
            </a:pPr>
            <a:r>
              <a:rPr lang="he-IL" sz="2400" b="1" dirty="0">
                <a:solidFill>
                  <a:srgbClr val="000099"/>
                </a:solidFill>
                <a:effectLst/>
                <a:latin typeface="David" pitchFamily="34" charset="-79"/>
                <a:cs typeface="David" pitchFamily="34" charset="-79"/>
              </a:rPr>
              <a:t>מ"מ יו"ר-תא"ל (מיל') איתן לוי</a:t>
            </a:r>
          </a:p>
          <a:p>
            <a:pPr eaLnBrk="1" hangingPunct="1">
              <a:defRPr/>
            </a:pPr>
            <a:r>
              <a:rPr lang="he-IL" sz="2400" b="1" dirty="0">
                <a:solidFill>
                  <a:srgbClr val="000099"/>
                </a:solidFill>
                <a:effectLst/>
                <a:latin typeface="David" pitchFamily="34" charset="-79"/>
                <a:cs typeface="David" pitchFamily="34" charset="-79"/>
              </a:rPr>
              <a:t>מנכ"ל-סא"ל (מיל</a:t>
            </a:r>
            <a:r>
              <a:rPr lang="en-US" sz="2400" b="1" dirty="0">
                <a:solidFill>
                  <a:srgbClr val="000099"/>
                </a:solidFill>
                <a:effectLst/>
                <a:latin typeface="David" pitchFamily="34" charset="-79"/>
                <a:cs typeface="David" pitchFamily="34" charset="-79"/>
              </a:rPr>
              <a:t>'</a:t>
            </a:r>
            <a:r>
              <a:rPr lang="he-IL" sz="2400" b="1" dirty="0">
                <a:solidFill>
                  <a:srgbClr val="000099"/>
                </a:solidFill>
                <a:effectLst/>
                <a:latin typeface="David" pitchFamily="34" charset="-79"/>
                <a:cs typeface="David" pitchFamily="34" charset="-79"/>
              </a:rPr>
              <a:t>) דרור טוקר</a:t>
            </a:r>
          </a:p>
          <a:p>
            <a:pPr eaLnBrk="1" hangingPunct="1">
              <a:defRPr/>
            </a:pPr>
            <a:endParaRPr lang="he-IL" sz="2400" b="1" dirty="0">
              <a:solidFill>
                <a:srgbClr val="000099"/>
              </a:solidFill>
              <a:effectLst/>
              <a:latin typeface="David" pitchFamily="34" charset="-79"/>
              <a:cs typeface="David" pitchFamily="34" charset="-79"/>
            </a:endParaRPr>
          </a:p>
          <a:p>
            <a:pPr eaLnBrk="1" hangingPunct="1">
              <a:defRPr/>
            </a:pPr>
            <a:r>
              <a:rPr lang="he-IL" sz="2800" b="1" u="sng" dirty="0">
                <a:solidFill>
                  <a:srgbClr val="000099"/>
                </a:solidFill>
                <a:effectLst/>
                <a:latin typeface="David" pitchFamily="34" charset="-79"/>
                <a:cs typeface="David" pitchFamily="34" charset="-79"/>
                <a:hlinkClick r:id="rId3" action="ppaction://hlinksldjump"/>
              </a:rPr>
              <a:t>ועדת בקורת</a:t>
            </a:r>
            <a:r>
              <a:rPr lang="he-IL" sz="2800" b="1" dirty="0">
                <a:solidFill>
                  <a:srgbClr val="000099"/>
                </a:solidFill>
                <a:effectLst/>
                <a:latin typeface="David" pitchFamily="34" charset="-79"/>
                <a:cs typeface="David" pitchFamily="34" charset="-79"/>
                <a:hlinkClick r:id="rId3" action="ppaction://hlinksldjump"/>
              </a:rPr>
              <a:t>-3 חברים</a:t>
            </a:r>
            <a:endParaRPr lang="he-IL" sz="2800" b="1" dirty="0">
              <a:solidFill>
                <a:srgbClr val="000099"/>
              </a:solidFill>
              <a:effectLst/>
              <a:latin typeface="David" pitchFamily="34" charset="-79"/>
              <a:cs typeface="David" pitchFamily="34" charset="-79"/>
            </a:endParaRPr>
          </a:p>
          <a:p>
            <a:pPr eaLnBrk="1" hangingPunct="1">
              <a:defRPr/>
            </a:pPr>
            <a:r>
              <a:rPr lang="he-IL" sz="2400" b="1" dirty="0">
                <a:solidFill>
                  <a:srgbClr val="000099"/>
                </a:solidFill>
                <a:effectLst/>
                <a:latin typeface="David" pitchFamily="34" charset="-79"/>
                <a:cs typeface="David" pitchFamily="34" charset="-79"/>
              </a:rPr>
              <a:t>יו"ר-סא"ל (מיל') אשר </a:t>
            </a:r>
            <a:r>
              <a:rPr lang="he-IL" sz="2400" b="1" dirty="0" err="1">
                <a:solidFill>
                  <a:srgbClr val="000099"/>
                </a:solidFill>
                <a:effectLst/>
                <a:latin typeface="David" pitchFamily="34" charset="-79"/>
                <a:cs typeface="David" pitchFamily="34" charset="-79"/>
              </a:rPr>
              <a:t>מייבסקי</a:t>
            </a:r>
            <a:endParaRPr lang="he-IL" sz="2400" b="1" dirty="0">
              <a:solidFill>
                <a:srgbClr val="000099"/>
              </a:solidFill>
              <a:effectLst/>
              <a:latin typeface="David" pitchFamily="34" charset="-79"/>
              <a:cs typeface="David" pitchFamily="34" charset="-79"/>
            </a:endParaRPr>
          </a:p>
          <a:p>
            <a:pPr eaLnBrk="1" hangingPunct="1">
              <a:defRPr/>
            </a:pPr>
            <a:endParaRPr lang="he-IL" sz="2400" b="1" dirty="0">
              <a:solidFill>
                <a:srgbClr val="000099"/>
              </a:solidFill>
              <a:effectLst/>
              <a:latin typeface="David" pitchFamily="34" charset="-79"/>
              <a:cs typeface="David" pitchFamily="34" charset="-79"/>
            </a:endParaRPr>
          </a:p>
          <a:p>
            <a:pPr eaLnBrk="1" hangingPunct="1">
              <a:defRPr/>
            </a:pPr>
            <a:r>
              <a:rPr lang="he-IL" sz="2800" b="1" u="sng" dirty="0">
                <a:solidFill>
                  <a:srgbClr val="000099"/>
                </a:solidFill>
                <a:effectLst/>
                <a:latin typeface="David" pitchFamily="34" charset="-79"/>
                <a:cs typeface="David" pitchFamily="34" charset="-79"/>
              </a:rPr>
              <a:t>משקיפים</a:t>
            </a:r>
            <a:r>
              <a:rPr lang="he-IL" sz="2800" b="1" dirty="0">
                <a:solidFill>
                  <a:srgbClr val="000099"/>
                </a:solidFill>
                <a:effectLst/>
                <a:latin typeface="David" pitchFamily="34" charset="-79"/>
                <a:cs typeface="David" pitchFamily="34" charset="-79"/>
              </a:rPr>
              <a:t>-2 חברים</a:t>
            </a:r>
          </a:p>
          <a:p>
            <a:pPr eaLnBrk="1" hangingPunct="1">
              <a:defRPr/>
            </a:pPr>
            <a:endParaRPr lang="he-IL" sz="2800" b="1" dirty="0">
              <a:solidFill>
                <a:srgbClr val="000099"/>
              </a:solidFill>
              <a:effectLst/>
              <a:latin typeface="David" pitchFamily="34" charset="-79"/>
              <a:cs typeface="David" pitchFamily="34" charset="-79"/>
            </a:endParaRPr>
          </a:p>
          <a:p>
            <a:pPr eaLnBrk="1" hangingPunct="1">
              <a:defRPr/>
            </a:pPr>
            <a:r>
              <a:rPr lang="he-IL" sz="2800" b="1" u="sng" dirty="0">
                <a:solidFill>
                  <a:srgbClr val="000099"/>
                </a:solidFill>
                <a:effectLst/>
                <a:latin typeface="David" pitchFamily="34" charset="-79"/>
                <a:cs typeface="David" pitchFamily="34" charset="-79"/>
              </a:rPr>
              <a:t>מנהל אתר ההנצחה</a:t>
            </a:r>
          </a:p>
          <a:p>
            <a:pPr eaLnBrk="1" hangingPunct="1">
              <a:defRPr/>
            </a:pPr>
            <a:r>
              <a:rPr lang="he-IL" sz="2400" b="1" dirty="0">
                <a:solidFill>
                  <a:srgbClr val="000099"/>
                </a:solidFill>
                <a:effectLst/>
                <a:latin typeface="David" pitchFamily="34" charset="-79"/>
                <a:cs typeface="David" pitchFamily="34" charset="-79"/>
              </a:rPr>
              <a:t>רנ"ג מיל' ניצן גולן</a:t>
            </a:r>
          </a:p>
          <a:p>
            <a:pPr eaLnBrk="1" hangingPunct="1">
              <a:defRPr/>
            </a:pPr>
            <a:endParaRPr lang="en-US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718530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defRPr/>
            </a:pPr>
            <a:r>
              <a:rPr lang="he-IL" b="1" u="sng" dirty="0">
                <a:solidFill>
                  <a:srgbClr val="333399"/>
                </a:solidFill>
                <a:latin typeface="David" pitchFamily="34" charset="-79"/>
                <a:cs typeface="David" pitchFamily="34" charset="-79"/>
              </a:rPr>
              <a:t>אירועים שנתיים</a:t>
            </a:r>
            <a:br>
              <a:rPr lang="he-IL" b="1" dirty="0">
                <a:solidFill>
                  <a:srgbClr val="333399"/>
                </a:solidFill>
                <a:latin typeface="David" pitchFamily="34" charset="-79"/>
                <a:cs typeface="David" pitchFamily="34" charset="-79"/>
              </a:rPr>
            </a:br>
            <a:endParaRPr lang="he-IL" dirty="0">
              <a:solidFill>
                <a:srgbClr val="333399"/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438400" y="764704"/>
            <a:ext cx="6400800" cy="5328592"/>
          </a:xfrm>
        </p:spPr>
        <p:txBody>
          <a:bodyPr/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Clr>
                <a:srgbClr val="31B6FD"/>
              </a:buClr>
              <a:buNone/>
            </a:pPr>
            <a:endParaRPr lang="he-IL" sz="2200" b="1" dirty="0">
              <a:solidFill>
                <a:srgbClr val="333399"/>
              </a:solidFill>
              <a:latin typeface="David" panose="020E0502060401010101" pitchFamily="34" charset="-79"/>
              <a:ea typeface="Calibri"/>
              <a:cs typeface="David" panose="020E0502060401010101" pitchFamily="34" charset="-79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Clr>
                <a:srgbClr val="31B6FD"/>
              </a:buClr>
              <a:buFont typeface="Wingdings" panose="05000000000000000000" pitchFamily="2" charset="2"/>
              <a:buChar char="ü"/>
            </a:pPr>
            <a:r>
              <a:rPr lang="he-IL" sz="2200" b="1" dirty="0">
                <a:solidFill>
                  <a:srgbClr val="333399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טקס התייחדות לחללי צה"ל ביום הזיכרון.</a:t>
            </a: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e-IL" sz="2200" b="1" dirty="0">
                <a:solidFill>
                  <a:srgbClr val="333399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טקס התייחדות לחללי חיל משאבי האנוש.</a:t>
            </a:r>
          </a:p>
          <a:p>
            <a:pPr lvl="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he-IL" sz="2200" b="1" dirty="0">
                <a:solidFill>
                  <a:srgbClr val="333399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טקס התייחדות לחללי החיל הכללי.</a:t>
            </a:r>
          </a:p>
          <a:p>
            <a:pPr lvl="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he-IL" sz="2200" b="1" dirty="0">
                <a:solidFill>
                  <a:srgbClr val="333399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הדלקת נר בחנוכה עם המשפחות השכולות</a:t>
            </a:r>
          </a:p>
          <a:p>
            <a:pPr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he-IL" sz="2200" b="1" dirty="0">
                <a:solidFill>
                  <a:srgbClr val="333399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כ- 2500 קצינים, חיילים ואזרחים משתתפים בטקסים.</a:t>
            </a:r>
            <a:endParaRPr lang="he-IL" sz="2200" b="1" dirty="0">
              <a:solidFill>
                <a:srgbClr val="333399"/>
              </a:solidFill>
              <a:latin typeface="David" panose="020E0502060401010101" pitchFamily="34" charset="-79"/>
              <a:ea typeface="Calibri"/>
              <a:cs typeface="David" panose="020E0502060401010101" pitchFamily="34" charset="-79"/>
            </a:endParaRPr>
          </a:p>
          <a:p>
            <a:pPr lvl="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he-IL" sz="2200" b="1" dirty="0">
                <a:solidFill>
                  <a:srgbClr val="333399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נערכים כ- 30 ביקורים של חניכי קורסי הקצינים והחוגרים מבה"ד 11, בהם השתתפו כ – 2200 קצינים וחיילים.</a:t>
            </a:r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defRPr/>
            </a:pPr>
            <a:r>
              <a:rPr lang="he-IL" b="1" u="sng" dirty="0">
                <a:solidFill>
                  <a:srgbClr val="333399"/>
                </a:solidFill>
                <a:latin typeface="David" pitchFamily="34" charset="-79"/>
                <a:cs typeface="David" pitchFamily="34" charset="-79"/>
              </a:rPr>
              <a:t>פעילות משותפת עם החיל</a:t>
            </a:r>
            <a:endParaRPr lang="he-IL" u="sng" dirty="0">
              <a:solidFill>
                <a:srgbClr val="333399"/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438400" y="1340768"/>
            <a:ext cx="6400800" cy="5069160"/>
          </a:xfrm>
        </p:spPr>
        <p:txBody>
          <a:bodyPr/>
          <a:lstStyle/>
          <a:p>
            <a:pPr lvl="0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ü"/>
            </a:pPr>
            <a:r>
              <a:rPr lang="he-IL" sz="2000" b="1" dirty="0">
                <a:solidFill>
                  <a:srgbClr val="333399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אסיפה כללית של העמותה.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ü"/>
            </a:pPr>
            <a:r>
              <a:rPr lang="he-IL" sz="2000" b="1" dirty="0">
                <a:solidFill>
                  <a:srgbClr val="333399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ישיבת הנהלה.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ü"/>
            </a:pPr>
            <a:r>
              <a:rPr lang="he-IL" sz="2000" b="1" dirty="0">
                <a:solidFill>
                  <a:srgbClr val="333399"/>
                </a:solidFill>
                <a:effectLst/>
                <a:latin typeface="David" pitchFamily="34" charset="-79"/>
                <a:cs typeface="David" pitchFamily="34" charset="-79"/>
                <a:hlinkClick r:id="rId2" action="ppaction://hlinksldjump"/>
              </a:rPr>
              <a:t>חלוקת שי למשפחות חיילים מעוטי יכולת- חולקו 70 חבילות שי בכל חג, לקראת חג הפסח וראש השנה, השי נמסר ישירות לבית משפחת החייל בסיוע משרתי הקבע של החיל, מסורת זו תמשך באופן קבוע בחגים הבאים.</a:t>
            </a:r>
            <a:endParaRPr lang="he-IL" sz="2000" b="1" dirty="0">
              <a:solidFill>
                <a:srgbClr val="333399"/>
              </a:solidFill>
              <a:latin typeface="David" panose="020E0502060401010101" pitchFamily="34" charset="-79"/>
              <a:ea typeface="Calibri"/>
              <a:cs typeface="David" panose="020E0502060401010101" pitchFamily="34" charset="-79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ü"/>
            </a:pPr>
            <a:r>
              <a:rPr lang="he-IL" sz="2000" b="1" dirty="0">
                <a:solidFill>
                  <a:srgbClr val="333399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למצטייני חיל </a:t>
            </a:r>
            <a:r>
              <a:rPr lang="he-IL" sz="2000" b="1" dirty="0" err="1">
                <a:solidFill>
                  <a:srgbClr val="333399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המשא"ן</a:t>
            </a:r>
            <a:r>
              <a:rPr lang="he-IL" sz="2000" b="1" dirty="0">
                <a:solidFill>
                  <a:srgbClr val="333399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 ומקבלי דרגות בקיצור </a:t>
            </a:r>
            <a:r>
              <a:rPr lang="he-IL" sz="2000" b="1" dirty="0" err="1">
                <a:solidFill>
                  <a:srgbClr val="333399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פז"מ</a:t>
            </a:r>
            <a:r>
              <a:rPr lang="he-IL" sz="2000" b="1" dirty="0">
                <a:solidFill>
                  <a:srgbClr val="333399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 ליום העצמאות, ניתן ספר מטעם העמותה. 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ü"/>
            </a:pPr>
            <a:r>
              <a:rPr lang="he-IL" sz="2000" b="1" dirty="0">
                <a:solidFill>
                  <a:srgbClr val="333399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שי למשפחות שכולות .</a:t>
            </a:r>
            <a:endParaRPr lang="en-US" sz="2000" b="1" dirty="0">
              <a:solidFill>
                <a:srgbClr val="333399"/>
              </a:solidFill>
              <a:latin typeface="David" panose="020E0502060401010101" pitchFamily="34" charset="-79"/>
              <a:ea typeface="Calibri"/>
              <a:cs typeface="David" panose="020E0502060401010101" pitchFamily="34" charset="-79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he-IL" sz="2800" b="1" dirty="0">
              <a:solidFill>
                <a:srgbClr val="000099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926043633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454080" cy="491341"/>
          </a:xfrm>
        </p:spPr>
        <p:txBody>
          <a:bodyPr/>
          <a:lstStyle/>
          <a:p>
            <a:pPr algn="r">
              <a:defRPr/>
            </a:pPr>
            <a:r>
              <a:rPr lang="he-IL" b="1" u="sng" dirty="0">
                <a:solidFill>
                  <a:srgbClr val="333399"/>
                </a:solidFill>
                <a:latin typeface="David" pitchFamily="34" charset="-79"/>
                <a:cs typeface="David" pitchFamily="34" charset="-79"/>
              </a:rPr>
              <a:t>פעילות העמותה באתר הנצחה </a:t>
            </a:r>
            <a:endParaRPr lang="he-IL" u="sng" dirty="0">
              <a:solidFill>
                <a:srgbClr val="333399"/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438400" y="786299"/>
            <a:ext cx="6400800" cy="6048672"/>
          </a:xfrm>
        </p:spPr>
        <p:txBody>
          <a:bodyPr/>
          <a:lstStyle/>
          <a:p>
            <a:pPr lv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e-IL" sz="1700" b="1" dirty="0">
                <a:solidFill>
                  <a:srgbClr val="333399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תגבור התאורה  בשבילי הגישה 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e-IL" sz="1700" b="1" dirty="0">
                <a:solidFill>
                  <a:srgbClr val="333399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צביעת כניסה לאתר ופרגולה ההמתנה .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e-IL" sz="1700" b="1" dirty="0">
                <a:solidFill>
                  <a:srgbClr val="333399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גינון חידוש צמחיה .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e-IL" sz="1700" b="1" dirty="0">
                <a:solidFill>
                  <a:srgbClr val="333399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חידוש סמלים בכניסה לחדר המורשת .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e-IL" sz="1700" b="1" dirty="0">
                <a:solidFill>
                  <a:srgbClr val="333399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התקנת דפיברילטור 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e-IL" sz="1700" b="1" dirty="0">
                <a:solidFill>
                  <a:srgbClr val="333399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התקנת לוח נופלים אלק" בחדר ההנצחה והמורשת.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e-IL" sz="1700" b="1" dirty="0">
                <a:solidFill>
                  <a:srgbClr val="333399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התקנת לוח למערך הנפגעים בחדר המורשת.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e-IL" sz="1700" b="1" dirty="0">
                <a:solidFill>
                  <a:srgbClr val="333399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התקנת עמדת נופלים בחדר המורשת שמחוברת לאתר יזכור.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e-IL" sz="1700" b="1" dirty="0">
                <a:solidFill>
                  <a:srgbClr val="333399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הנגשה האתר.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e-IL" sz="1700" b="1" dirty="0">
                <a:solidFill>
                  <a:srgbClr val="333399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החלפת מערכת ההשקיה העליונה .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e-IL" sz="1700" b="1" dirty="0">
                <a:solidFill>
                  <a:srgbClr val="333399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ביקורת כיבוי אש .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e-IL" sz="1700" b="1" dirty="0">
                <a:solidFill>
                  <a:srgbClr val="333399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ביקורת שנתית למערכת החשמל.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e-IL" sz="1700" b="1" dirty="0">
                <a:solidFill>
                  <a:srgbClr val="333399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חידוש ביטוח  אלמנטרי כולל צד ג.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he-IL" sz="1700" b="1" dirty="0">
              <a:solidFill>
                <a:srgbClr val="333399"/>
              </a:solidFill>
              <a:latin typeface="David" panose="020E0502060401010101" pitchFamily="34" charset="-79"/>
              <a:ea typeface="Calibri"/>
              <a:cs typeface="David" panose="020E0502060401010101" pitchFamily="34" charset="-79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he-IL" sz="2000" b="1" dirty="0">
              <a:solidFill>
                <a:srgbClr val="333399"/>
              </a:solidFill>
              <a:latin typeface="David" panose="020E0502060401010101" pitchFamily="34" charset="-79"/>
              <a:ea typeface="Calibri"/>
              <a:cs typeface="David" panose="020E0502060401010101" pitchFamily="34" charset="-79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he-IL" sz="2000" b="1" dirty="0">
              <a:solidFill>
                <a:srgbClr val="333399"/>
              </a:solidFill>
              <a:latin typeface="David" panose="020E0502060401010101" pitchFamily="34" charset="-79"/>
              <a:ea typeface="Calibri"/>
              <a:cs typeface="David" panose="020E0502060401010101" pitchFamily="34" charset="-79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he-IL" sz="2000" b="1" dirty="0">
              <a:solidFill>
                <a:srgbClr val="333399"/>
              </a:solidFill>
              <a:latin typeface="David" panose="020E0502060401010101" pitchFamily="34" charset="-79"/>
              <a:ea typeface="Calibri"/>
              <a:cs typeface="David" panose="020E0502060401010101" pitchFamily="34" charset="-79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he-IL" sz="2000" b="1" dirty="0">
              <a:solidFill>
                <a:srgbClr val="333399"/>
              </a:solidFill>
              <a:latin typeface="David" panose="020E0502060401010101" pitchFamily="34" charset="-79"/>
              <a:ea typeface="Calibri"/>
              <a:cs typeface="David" panose="020E0502060401010101" pitchFamily="34" charset="-79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he-IL" sz="2000" b="1" dirty="0">
              <a:solidFill>
                <a:srgbClr val="333399"/>
              </a:solidFill>
              <a:latin typeface="David" panose="020E0502060401010101" pitchFamily="34" charset="-79"/>
              <a:ea typeface="Calibri"/>
              <a:cs typeface="David" panose="020E0502060401010101" pitchFamily="34" charset="-79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he-IL" sz="2000" b="1" dirty="0">
              <a:solidFill>
                <a:srgbClr val="333399"/>
              </a:solidFill>
              <a:latin typeface="David" panose="020E0502060401010101" pitchFamily="34" charset="-79"/>
              <a:ea typeface="Calibri"/>
              <a:cs typeface="David" panose="020E0502060401010101" pitchFamily="34" charset="-79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ü"/>
            </a:pPr>
            <a:endParaRPr lang="en-US" sz="2000" b="1" dirty="0">
              <a:solidFill>
                <a:srgbClr val="333399"/>
              </a:solidFill>
              <a:latin typeface="David" panose="020E0502060401010101" pitchFamily="34" charset="-79"/>
              <a:ea typeface="Calibri"/>
              <a:cs typeface="David" panose="020E0502060401010101" pitchFamily="34" charset="-79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he-IL" sz="2800" b="1" dirty="0">
              <a:solidFill>
                <a:srgbClr val="000099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לחצן פעולה: קדימה או הבא 3">
            <a:hlinkClick r:id="rId2" action="ppaction://hlinksldjump"/>
            <a:extLst>
              <a:ext uri="{FF2B5EF4-FFF2-40B4-BE49-F238E27FC236}">
                <a16:creationId xmlns:a16="http://schemas.microsoft.com/office/drawing/2014/main" id="{D95D7DB8-64CF-85CB-D8A1-317348C061CD}"/>
              </a:ext>
            </a:extLst>
          </p:cNvPr>
          <p:cNvSpPr/>
          <p:nvPr/>
        </p:nvSpPr>
        <p:spPr bwMode="auto">
          <a:xfrm>
            <a:off x="2267744" y="5726197"/>
            <a:ext cx="1042416" cy="1042416"/>
          </a:xfrm>
          <a:prstGeom prst="actionButtonForwardNex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247283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Proposal">
  <a:themeElements>
    <a:clrScheme name="Proposal 8">
      <a:dk1>
        <a:srgbClr val="000000"/>
      </a:dk1>
      <a:lt1>
        <a:srgbClr val="FFFFFF"/>
      </a:lt1>
      <a:dk2>
        <a:srgbClr val="8C0039"/>
      </a:dk2>
      <a:lt2>
        <a:srgbClr val="660066"/>
      </a:lt2>
      <a:accent1>
        <a:srgbClr val="C58BF9"/>
      </a:accent1>
      <a:accent2>
        <a:srgbClr val="9966FF"/>
      </a:accent2>
      <a:accent3>
        <a:srgbClr val="FFFFFF"/>
      </a:accent3>
      <a:accent4>
        <a:srgbClr val="000000"/>
      </a:accent4>
      <a:accent5>
        <a:srgbClr val="DFC4FB"/>
      </a:accent5>
      <a:accent6>
        <a:srgbClr val="8A5CE7"/>
      </a:accent6>
      <a:hlink>
        <a:srgbClr val="E4005C"/>
      </a:hlink>
      <a:folHlink>
        <a:srgbClr val="C36C03"/>
      </a:folHlink>
    </a:clrScheme>
    <a:fontScheme name="Proposa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Proposal 1">
        <a:dk1>
          <a:srgbClr val="777777"/>
        </a:dk1>
        <a:lt1>
          <a:srgbClr val="FFFFFF"/>
        </a:lt1>
        <a:dk2>
          <a:srgbClr val="333333"/>
        </a:dk2>
        <a:lt2>
          <a:srgbClr val="FFF4C3"/>
        </a:lt2>
        <a:accent1>
          <a:srgbClr val="C892FA"/>
        </a:accent1>
        <a:accent2>
          <a:srgbClr val="9966FF"/>
        </a:accent2>
        <a:accent3>
          <a:srgbClr val="ADADAD"/>
        </a:accent3>
        <a:accent4>
          <a:srgbClr val="DADADA"/>
        </a:accent4>
        <a:accent5>
          <a:srgbClr val="E0C7FC"/>
        </a:accent5>
        <a:accent6>
          <a:srgbClr val="8A5CE7"/>
        </a:accent6>
        <a:hlink>
          <a:srgbClr val="E4005C"/>
        </a:hlink>
        <a:folHlink>
          <a:srgbClr val="DC7A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2">
        <a:dk1>
          <a:srgbClr val="1C1C1C"/>
        </a:dk1>
        <a:lt1>
          <a:srgbClr val="FFFFFF"/>
        </a:lt1>
        <a:dk2>
          <a:srgbClr val="5F5F5F"/>
        </a:dk2>
        <a:lt2>
          <a:srgbClr val="FFFFCC"/>
        </a:lt2>
        <a:accent1>
          <a:srgbClr val="4A5B64"/>
        </a:accent1>
        <a:accent2>
          <a:srgbClr val="AF9387"/>
        </a:accent2>
        <a:accent3>
          <a:srgbClr val="B6B6B6"/>
        </a:accent3>
        <a:accent4>
          <a:srgbClr val="DADADA"/>
        </a:accent4>
        <a:accent5>
          <a:srgbClr val="B1B5B8"/>
        </a:accent5>
        <a:accent6>
          <a:srgbClr val="9E857A"/>
        </a:accent6>
        <a:hlink>
          <a:srgbClr val="F3C43F"/>
        </a:hlink>
        <a:folHlink>
          <a:srgbClr val="66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3">
        <a:dk1>
          <a:srgbClr val="4D4D4D"/>
        </a:dk1>
        <a:lt1>
          <a:srgbClr val="FFFFFF"/>
        </a:lt1>
        <a:dk2>
          <a:srgbClr val="666699"/>
        </a:dk2>
        <a:lt2>
          <a:srgbClr val="FFFFCC"/>
        </a:lt2>
        <a:accent1>
          <a:srgbClr val="8D8DB3"/>
        </a:accent1>
        <a:accent2>
          <a:srgbClr val="7A25D7"/>
        </a:accent2>
        <a:accent3>
          <a:srgbClr val="B8B8CA"/>
        </a:accent3>
        <a:accent4>
          <a:srgbClr val="DADADA"/>
        </a:accent4>
        <a:accent5>
          <a:srgbClr val="C5C5D6"/>
        </a:accent5>
        <a:accent6>
          <a:srgbClr val="6E20C3"/>
        </a:accent6>
        <a:hlink>
          <a:srgbClr val="66CCFF"/>
        </a:hlink>
        <a:folHlink>
          <a:srgbClr val="3333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4">
        <a:dk1>
          <a:srgbClr val="10187C"/>
        </a:dk1>
        <a:lt1>
          <a:srgbClr val="F8F8F8"/>
        </a:lt1>
        <a:dk2>
          <a:srgbClr val="538DC7"/>
        </a:dk2>
        <a:lt2>
          <a:srgbClr val="CCECFF"/>
        </a:lt2>
        <a:accent1>
          <a:srgbClr val="879EC7"/>
        </a:accent1>
        <a:accent2>
          <a:srgbClr val="461B8B"/>
        </a:accent2>
        <a:accent3>
          <a:srgbClr val="B3C5E0"/>
        </a:accent3>
        <a:accent4>
          <a:srgbClr val="D4D4D4"/>
        </a:accent4>
        <a:accent5>
          <a:srgbClr val="C3CCE0"/>
        </a:accent5>
        <a:accent6>
          <a:srgbClr val="3F177D"/>
        </a:accent6>
        <a:hlink>
          <a:srgbClr val="0000FF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5">
        <a:dk1>
          <a:srgbClr val="002F2E"/>
        </a:dk1>
        <a:lt1>
          <a:srgbClr val="FFFFFF"/>
        </a:lt1>
        <a:dk2>
          <a:srgbClr val="008080"/>
        </a:dk2>
        <a:lt2>
          <a:srgbClr val="FFFFCC"/>
        </a:lt2>
        <a:accent1>
          <a:srgbClr val="0E6A52"/>
        </a:accent1>
        <a:accent2>
          <a:srgbClr val="3553A7"/>
        </a:accent2>
        <a:accent3>
          <a:srgbClr val="AAC0C0"/>
        </a:accent3>
        <a:accent4>
          <a:srgbClr val="DADADA"/>
        </a:accent4>
        <a:accent5>
          <a:srgbClr val="AAB9B3"/>
        </a:accent5>
        <a:accent6>
          <a:srgbClr val="2F4A97"/>
        </a:accent6>
        <a:hlink>
          <a:srgbClr val="1ACE9F"/>
        </a:hlink>
        <a:folHlink>
          <a:srgbClr val="B5B5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6">
        <a:dk1>
          <a:srgbClr val="000000"/>
        </a:dk1>
        <a:lt1>
          <a:srgbClr val="E3FFFF"/>
        </a:lt1>
        <a:dk2>
          <a:srgbClr val="4400A8"/>
        </a:dk2>
        <a:lt2>
          <a:srgbClr val="005452"/>
        </a:lt2>
        <a:accent1>
          <a:srgbClr val="92CAC9"/>
        </a:accent1>
        <a:accent2>
          <a:srgbClr val="009999"/>
        </a:accent2>
        <a:accent3>
          <a:srgbClr val="EFFFFF"/>
        </a:accent3>
        <a:accent4>
          <a:srgbClr val="000000"/>
        </a:accent4>
        <a:accent5>
          <a:srgbClr val="C7E1E1"/>
        </a:accent5>
        <a:accent6>
          <a:srgbClr val="008A8A"/>
        </a:accent6>
        <a:hlink>
          <a:srgbClr val="187C16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posal 7">
        <a:dk1>
          <a:srgbClr val="000000"/>
        </a:dk1>
        <a:lt1>
          <a:srgbClr val="CCFF99"/>
        </a:lt1>
        <a:dk2>
          <a:srgbClr val="CC99FF"/>
        </a:dk2>
        <a:lt2>
          <a:srgbClr val="1B3600"/>
        </a:lt2>
        <a:accent1>
          <a:srgbClr val="009900"/>
        </a:accent1>
        <a:accent2>
          <a:srgbClr val="B7CA02"/>
        </a:accent2>
        <a:accent3>
          <a:srgbClr val="E2FFCA"/>
        </a:accent3>
        <a:accent4>
          <a:srgbClr val="000000"/>
        </a:accent4>
        <a:accent5>
          <a:srgbClr val="AACAAA"/>
        </a:accent5>
        <a:accent6>
          <a:srgbClr val="A6B702"/>
        </a:accent6>
        <a:hlink>
          <a:srgbClr val="FFCC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posal 8">
        <a:dk1>
          <a:srgbClr val="000000"/>
        </a:dk1>
        <a:lt1>
          <a:srgbClr val="FFFFFF"/>
        </a:lt1>
        <a:dk2>
          <a:srgbClr val="8C0039"/>
        </a:dk2>
        <a:lt2>
          <a:srgbClr val="660066"/>
        </a:lt2>
        <a:accent1>
          <a:srgbClr val="C58BF9"/>
        </a:accent1>
        <a:accent2>
          <a:srgbClr val="9966FF"/>
        </a:accent2>
        <a:accent3>
          <a:srgbClr val="FFFFFF"/>
        </a:accent3>
        <a:accent4>
          <a:srgbClr val="000000"/>
        </a:accent4>
        <a:accent5>
          <a:srgbClr val="DFC4FB"/>
        </a:accent5>
        <a:accent6>
          <a:srgbClr val="8A5CE7"/>
        </a:accent6>
        <a:hlink>
          <a:srgbClr val="E4005C"/>
        </a:hlink>
        <a:folHlink>
          <a:srgbClr val="C36C0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ערכת נושא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Proposal</Template>
  <TotalTime>2760</TotalTime>
  <Words>1144</Words>
  <Application>Microsoft Office PowerPoint</Application>
  <PresentationFormat>‫הצגה על המסך (4:3)</PresentationFormat>
  <Paragraphs>215</Paragraphs>
  <Slides>36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36</vt:i4>
      </vt:variant>
    </vt:vector>
  </HeadingPairs>
  <TitlesOfParts>
    <vt:vector size="42" baseType="lpstr">
      <vt:lpstr>Arial</vt:lpstr>
      <vt:lpstr>Calibri</vt:lpstr>
      <vt:lpstr>David</vt:lpstr>
      <vt:lpstr>Times New Roman</vt:lpstr>
      <vt:lpstr>Wingdings</vt:lpstr>
      <vt:lpstr>Proposal</vt:lpstr>
      <vt:lpstr>עמותת חיל משאבי האנוש(שלישות) אסיפה כללית מס' 13 30 מאי 2023</vt:lpstr>
      <vt:lpstr>סדר היום</vt:lpstr>
      <vt:lpstr>החזון</vt:lpstr>
      <vt:lpstr>מטרות</vt:lpstr>
      <vt:lpstr>עבר הווה ועתיד</vt:lpstr>
      <vt:lpstr>מוסדות העמותה</vt:lpstr>
      <vt:lpstr>אירועים שנתיים </vt:lpstr>
      <vt:lpstr>פעילות משותפת עם החיל</vt:lpstr>
      <vt:lpstr>פעילות העמותה באתר הנצחה </vt:lpstr>
      <vt:lpstr>ביקורת משרד הביטחון באתר הנצחה </vt:lpstr>
      <vt:lpstr>פעילות עיריית רמת-גן באתר הנצחה </vt:lpstr>
      <vt:lpstr>תוספת  תקציב לשנת 2023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חברי מוסדות העמותה הנהלת העמותה</vt:lpstr>
      <vt:lpstr>חברי מוסדות העמותה</vt:lpstr>
      <vt:lpstr>מייסדי העמותה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ישיבת הנהלת עמותת "ידידי חיל השלישות" מיום 18 ספט' 2011</dc:title>
  <dc:creator>dror</dc:creator>
  <cp:lastModifiedBy>yuval golan</cp:lastModifiedBy>
  <cp:revision>547</cp:revision>
  <cp:lastPrinted>2023-05-21T13:56:54Z</cp:lastPrinted>
  <dcterms:created xsi:type="dcterms:W3CDTF">2011-09-18T09:44:30Z</dcterms:created>
  <dcterms:modified xsi:type="dcterms:W3CDTF">2023-05-27T14:13:31Z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1690599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S10.0.0</vt:lpwstr>
  </property>
</Properties>
</file>