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1" r:id="rId1"/>
  </p:sldMasterIdLst>
  <p:notesMasterIdLst>
    <p:notesMasterId r:id="rId13"/>
  </p:notesMasterIdLst>
  <p:handoutMasterIdLst>
    <p:handoutMasterId r:id="rId14"/>
  </p:handoutMasterIdLst>
  <p:sldIdLst>
    <p:sldId id="406" r:id="rId2"/>
    <p:sldId id="365" r:id="rId3"/>
    <p:sldId id="366" r:id="rId4"/>
    <p:sldId id="367" r:id="rId5"/>
    <p:sldId id="368" r:id="rId6"/>
    <p:sldId id="386" r:id="rId7"/>
    <p:sldId id="363" r:id="rId8"/>
    <p:sldId id="404" r:id="rId9"/>
    <p:sldId id="405" r:id="rId10"/>
    <p:sldId id="320" r:id="rId11"/>
    <p:sldId id="403" r:id="rId12"/>
  </p:sldIdLst>
  <p:sldSz cx="9144000" cy="6858000" type="screen4x3"/>
  <p:notesSz cx="6797675" cy="9926638"/>
  <p:defaultTextStyle>
    <a:defPPr>
      <a:defRPr lang="he-I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0033CC"/>
    <a:srgbClr val="000066"/>
    <a:srgbClr val="000099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סגנון ביניים 4 - הדגשה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93296810-A885-4BE3-A3E7-6D5BEEA58F35}" styleName="סגנון ביניים 2 - הדגשה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83" d="100"/>
          <a:sy n="83" d="100"/>
        </p:scale>
        <p:origin x="1450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52382" y="0"/>
            <a:ext cx="2945293" cy="49688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5562" tIns="47781" rIns="95562" bIns="47781" numCol="1" anchor="t" anchorCtr="0" compatLnSpc="1">
            <a:prstTxWarp prst="textNoShape">
              <a:avLst/>
            </a:prstTxWarp>
          </a:bodyPr>
          <a:lstStyle>
            <a:lvl1pPr algn="r" rtl="1" eaLnBrk="1" hangingPunct="1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567" y="0"/>
            <a:ext cx="2945293" cy="49688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5562" tIns="47781" rIns="95562" bIns="47781" numCol="1" anchor="t" anchorCtr="0" compatLnSpc="1">
            <a:prstTxWarp prst="textNoShape">
              <a:avLst/>
            </a:prstTxWarp>
          </a:bodyPr>
          <a:lstStyle>
            <a:lvl1pPr algn="l" rtl="1" eaLnBrk="1" hangingPunct="1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52382" y="9428183"/>
            <a:ext cx="2945293" cy="49688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5562" tIns="47781" rIns="95562" bIns="47781" numCol="1" anchor="b" anchorCtr="0" compatLnSpc="1">
            <a:prstTxWarp prst="textNoShape">
              <a:avLst/>
            </a:prstTxWarp>
          </a:bodyPr>
          <a:lstStyle>
            <a:lvl1pPr algn="r" rtl="1" eaLnBrk="1" hangingPunct="1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567" y="9428183"/>
            <a:ext cx="2945293" cy="49688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5562" tIns="47781" rIns="95562" bIns="47781" numCol="1" anchor="b" anchorCtr="0" compatLnSpc="1">
            <a:prstTxWarp prst="textNoShape">
              <a:avLst/>
            </a:prstTxWarp>
          </a:bodyPr>
          <a:lstStyle>
            <a:lvl1pPr rtl="1" eaLnBrk="1" hangingPunct="1">
              <a:defRPr sz="1300"/>
            </a:lvl1pPr>
          </a:lstStyle>
          <a:p>
            <a:pPr>
              <a:defRPr/>
            </a:pPr>
            <a:fld id="{087D9180-DF49-4CF8-96AA-B3263756F5A4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18762997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2382" y="0"/>
            <a:ext cx="2945293" cy="496882"/>
          </a:xfrm>
          <a:prstGeom prst="rect">
            <a:avLst/>
          </a:prstGeom>
        </p:spPr>
        <p:txBody>
          <a:bodyPr vert="horz" lIns="90434" tIns="45217" rIns="90434" bIns="4521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67" y="0"/>
            <a:ext cx="2945293" cy="496882"/>
          </a:xfrm>
          <a:prstGeom prst="rect">
            <a:avLst/>
          </a:prstGeom>
        </p:spPr>
        <p:txBody>
          <a:bodyPr vert="horz" lIns="90434" tIns="45217" rIns="90434" bIns="45217" rtlCol="1"/>
          <a:lstStyle>
            <a:lvl1pPr algn="l">
              <a:defRPr sz="1200"/>
            </a:lvl1pPr>
          </a:lstStyle>
          <a:p>
            <a:fld id="{9E2CAD50-8F35-4820-B6FB-A5F3E1BF19FF}" type="datetimeFigureOut">
              <a:rPr lang="he-IL" smtClean="0"/>
              <a:t>י"ח/חשון/תש"פ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434" tIns="45217" rIns="90434" bIns="45217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79924" y="4776989"/>
            <a:ext cx="5437827" cy="3909016"/>
          </a:xfrm>
          <a:prstGeom prst="rect">
            <a:avLst/>
          </a:prstGeom>
        </p:spPr>
        <p:txBody>
          <a:bodyPr vert="horz" lIns="90434" tIns="45217" rIns="90434" bIns="45217" rtlCol="1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52382" y="9429756"/>
            <a:ext cx="2945293" cy="496882"/>
          </a:xfrm>
          <a:prstGeom prst="rect">
            <a:avLst/>
          </a:prstGeom>
        </p:spPr>
        <p:txBody>
          <a:bodyPr vert="horz" lIns="90434" tIns="45217" rIns="90434" bIns="4521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67" y="9429756"/>
            <a:ext cx="2945293" cy="496882"/>
          </a:xfrm>
          <a:prstGeom prst="rect">
            <a:avLst/>
          </a:prstGeom>
        </p:spPr>
        <p:txBody>
          <a:bodyPr vert="horz" lIns="90434" tIns="45217" rIns="90434" bIns="45217" rtlCol="1" anchor="b"/>
          <a:lstStyle>
            <a:lvl1pPr algn="l">
              <a:defRPr sz="1200"/>
            </a:lvl1pPr>
          </a:lstStyle>
          <a:p>
            <a:fld id="{09E2762F-B695-433C-9F79-FFB71F92F4D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193783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titlemaster_m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ltGray">
          <a:xfrm>
            <a:off x="0" y="0"/>
            <a:ext cx="9144000" cy="686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8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362200" y="3429000"/>
            <a:ext cx="6400800" cy="1447800"/>
          </a:xfrm>
          <a:solidFill>
            <a:schemeClr val="bg1">
              <a:alpha val="50000"/>
            </a:schemeClr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he-IL" noProof="0"/>
              <a:t>לחץ כדי לערוך סגנון כותרת משנה של תבנית בסיס</a:t>
            </a:r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1371600"/>
            <a:ext cx="7620000" cy="2057400"/>
          </a:xfrm>
          <a:solidFill>
            <a:schemeClr val="bg1">
              <a:alpha val="50000"/>
            </a:schemeClr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algn="ctr">
              <a:defRPr sz="5400">
                <a:solidFill>
                  <a:schemeClr val="tx1"/>
                </a:solidFill>
              </a:defRPr>
            </a:lvl1pPr>
          </a:lstStyle>
          <a:p>
            <a:pPr lvl="0"/>
            <a:r>
              <a:rPr lang="he-IL" noProof="0"/>
              <a:t>לחץ כדי לערוך סגנון כותרת של תבנית בסיס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304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10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31F3C5-0C7B-427A-87A9-152FF41F975E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2143335920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E189CB-DBDF-4DA7-96FC-384882A18C64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832951422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7239000" y="228600"/>
            <a:ext cx="1600200" cy="5867400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2438400" y="228600"/>
            <a:ext cx="4648200" cy="5867400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12735A-C99F-418D-9B11-2BB2BAE78C7B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4223803449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491DAD-BF7C-4F97-8A86-56CD21C77347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2419792554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148F83-B14B-4DE0-87F9-F2B95DC930BF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582310062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2438400" y="1600200"/>
            <a:ext cx="31242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5715000" y="1600200"/>
            <a:ext cx="31242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4CF513-BC66-486C-BA62-B75C7CE23954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598666253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96337B-3A46-4A9F-B274-2185A0A4AF92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3242113274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B07993-3776-4144-9851-BE24D1A91305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308643732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4D118E-1BD4-4B0B-B99D-2F5CBC3659AC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447162465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5429D9-D663-4CAD-BCAB-7E5D2297FD33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2604704813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e-IL" noProof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250D53-81EC-44B6-8B21-F0AD52FEC85F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1098568164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2667000" cy="6858000"/>
            <a:chOff x="0" y="0"/>
            <a:chExt cx="1680" cy="4320"/>
          </a:xfrm>
        </p:grpSpPr>
        <p:sp>
          <p:nvSpPr>
            <p:cNvPr id="68611" name="Rectangle 3"/>
            <p:cNvSpPr>
              <a:spLocks noChangeArrowheads="1"/>
            </p:cNvSpPr>
            <p:nvPr/>
          </p:nvSpPr>
          <p:spPr bwMode="hidden">
            <a:xfrm>
              <a:off x="124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45490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pic>
          <p:nvPicPr>
            <p:cNvPr id="1033" name="Picture 4" descr="slidemaster_med3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ltGray">
            <a:xfrm>
              <a:off x="0" y="0"/>
              <a:ext cx="1348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6861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2438400" y="228600"/>
            <a:ext cx="6400800" cy="1219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e-IL"/>
              <a:t>לחץ כדי לערוך סגנון כותרת של תבנית בסיס</a:t>
            </a:r>
          </a:p>
        </p:txBody>
      </p:sp>
      <p:sp>
        <p:nvSpPr>
          <p:cNvPr id="68614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438400" y="1600200"/>
            <a:ext cx="6400800" cy="4495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861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2400" y="6248400"/>
            <a:ext cx="1901825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1" hangingPunct="1"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861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1" hangingPunct="1"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861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33762496-4ABD-46E2-81EE-A8B1E88C590F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36" r:id="rId1"/>
    <p:sldLayoutId id="2147484426" r:id="rId2"/>
    <p:sldLayoutId id="2147484427" r:id="rId3"/>
    <p:sldLayoutId id="2147484428" r:id="rId4"/>
    <p:sldLayoutId id="2147484429" r:id="rId5"/>
    <p:sldLayoutId id="2147484430" r:id="rId6"/>
    <p:sldLayoutId id="2147484431" r:id="rId7"/>
    <p:sldLayoutId id="2147484432" r:id="rId8"/>
    <p:sldLayoutId id="2147484433" r:id="rId9"/>
    <p:sldLayoutId id="2147484434" r:id="rId10"/>
    <p:sldLayoutId id="2147484435" r:id="rId11"/>
  </p:sldLayoutIdLst>
  <p:transition spd="slow"/>
  <p:txStyles>
    <p:titleStyle>
      <a:lvl1pPr algn="l" rtl="1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1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  <a:cs typeface="Arial" pitchFamily="34" charset="0"/>
        </a:defRPr>
      </a:lvl2pPr>
      <a:lvl3pPr algn="l" rtl="1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  <a:cs typeface="Arial" pitchFamily="34" charset="0"/>
        </a:defRPr>
      </a:lvl3pPr>
      <a:lvl4pPr algn="l" rtl="1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  <a:cs typeface="Arial" pitchFamily="34" charset="0"/>
        </a:defRPr>
      </a:lvl4pPr>
      <a:lvl5pPr algn="l" rtl="1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  <a:cs typeface="Arial" pitchFamily="34" charset="0"/>
        </a:defRPr>
      </a:lvl5pPr>
      <a:lvl6pPr marL="457200" algn="l" rtl="1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  <a:cs typeface="Arial" pitchFamily="34" charset="0"/>
        </a:defRPr>
      </a:lvl6pPr>
      <a:lvl7pPr marL="914400" algn="l" rtl="1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  <a:cs typeface="Arial" pitchFamily="34" charset="0"/>
        </a:defRPr>
      </a:lvl7pPr>
      <a:lvl8pPr marL="1371600" algn="l" rtl="1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  <a:cs typeface="Arial" pitchFamily="34" charset="0"/>
        </a:defRPr>
      </a:lvl8pPr>
      <a:lvl9pPr marL="1828800" algn="l" rtl="1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  <a:cs typeface="Arial" pitchFamily="34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anose="05000000000000000000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anose="05000000000000000000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536" y="260648"/>
            <a:ext cx="8489702" cy="2442342"/>
          </a:xfrm>
        </p:spPr>
        <p:txBody>
          <a:bodyPr/>
          <a:lstStyle/>
          <a:p>
            <a:pPr eaLnBrk="1" hangingPunct="1">
              <a:defRPr/>
            </a:pPr>
            <a:r>
              <a:rPr lang="he-IL" sz="4400" b="1" dirty="0" smtClean="0">
                <a:solidFill>
                  <a:srgbClr val="333399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עמותת חיל </a:t>
            </a:r>
            <a:r>
              <a:rPr lang="he-IL" sz="4400" b="1" dirty="0">
                <a:solidFill>
                  <a:srgbClr val="333399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משאבי האנוש(שלישות</a:t>
            </a:r>
            <a:r>
              <a:rPr lang="he-IL" sz="4400" b="1" dirty="0" smtClean="0">
                <a:solidFill>
                  <a:srgbClr val="333399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)</a:t>
            </a:r>
            <a:br>
              <a:rPr lang="he-IL" sz="4400" b="1" dirty="0" smtClean="0">
                <a:solidFill>
                  <a:srgbClr val="333399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sz="4400" b="1" dirty="0" smtClean="0">
                <a:solidFill>
                  <a:srgbClr val="333399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ישיבת הנהלה מס' 17</a:t>
            </a:r>
            <a:br>
              <a:rPr lang="he-IL" sz="4400" b="1" dirty="0" smtClean="0">
                <a:solidFill>
                  <a:srgbClr val="333399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sz="4400" b="1" dirty="0" smtClean="0">
                <a:solidFill>
                  <a:srgbClr val="333399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27 נוב' 2019</a:t>
            </a:r>
            <a:endParaRPr lang="en-US" sz="4400" b="1" dirty="0">
              <a:solidFill>
                <a:srgbClr val="333399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484438" y="3284984"/>
            <a:ext cx="6400800" cy="1440160"/>
          </a:xfrm>
        </p:spPr>
        <p:txBody>
          <a:bodyPr/>
          <a:lstStyle/>
          <a:p>
            <a:pPr eaLnBrk="1" hangingPunct="1">
              <a:defRPr/>
            </a:pPr>
            <a:r>
              <a:rPr lang="he-IL" b="1" dirty="0" smtClean="0">
                <a:solidFill>
                  <a:srgbClr val="333399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במסגרת ביקור בפרויקט ממילא</a:t>
            </a:r>
            <a:endParaRPr lang="en-US" b="1" dirty="0">
              <a:solidFill>
                <a:srgbClr val="333399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53990865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9613" y="1600200"/>
            <a:ext cx="6859587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endParaRPr lang="he-IL" sz="2800" b="1" dirty="0">
              <a:solidFill>
                <a:srgbClr val="000099"/>
              </a:solidFill>
              <a:latin typeface="David" pitchFamily="34" charset="-79"/>
              <a:cs typeface="David" pitchFamily="34" charset="-79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he-IL" sz="2800" b="1" dirty="0">
              <a:solidFill>
                <a:srgbClr val="000099"/>
              </a:solidFill>
              <a:latin typeface="David" pitchFamily="34" charset="-79"/>
              <a:cs typeface="David" pitchFamily="34" charset="-79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he-IL" sz="4400" b="1" dirty="0">
                <a:solidFill>
                  <a:srgbClr val="333399"/>
                </a:solidFill>
                <a:latin typeface="David" pitchFamily="34" charset="-79"/>
                <a:cs typeface="David" pitchFamily="34" charset="-79"/>
              </a:rPr>
              <a:t>כל פעילות החברים בעמותה הינה התנדבותית</a:t>
            </a:r>
          </a:p>
          <a:p>
            <a:pPr eaLnBrk="1" hangingPunct="1">
              <a:lnSpc>
                <a:spcPct val="80000"/>
              </a:lnSpc>
              <a:defRPr/>
            </a:pPr>
            <a:endParaRPr lang="he-IL" sz="2800" b="1" dirty="0">
              <a:solidFill>
                <a:srgbClr val="000099"/>
              </a:solidFill>
              <a:latin typeface="David" pitchFamily="34" charset="-79"/>
              <a:cs typeface="David" pitchFamily="34" charset="-79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he-IL" sz="2800" b="1" dirty="0">
              <a:solidFill>
                <a:srgbClr val="000099"/>
              </a:solidFill>
              <a:latin typeface="David" pitchFamily="34" charset="-79"/>
              <a:cs typeface="David" pitchFamily="34" charset="-79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he-IL" sz="2800" b="1" dirty="0">
              <a:solidFill>
                <a:srgbClr val="000099"/>
              </a:solidFill>
              <a:latin typeface="David" pitchFamily="34" charset="-79"/>
              <a:cs typeface="David" pitchFamily="34" charset="-79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he-IL" sz="2400" dirty="0">
              <a:solidFill>
                <a:srgbClr val="000099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400800" cy="608112"/>
          </a:xfrm>
        </p:spPr>
        <p:txBody>
          <a:bodyPr/>
          <a:lstStyle/>
          <a:p>
            <a:pPr algn="r">
              <a:defRPr/>
            </a:pPr>
            <a:r>
              <a:rPr lang="he-IL" b="1" u="sng" dirty="0">
                <a:solidFill>
                  <a:srgbClr val="000099"/>
                </a:solidFill>
                <a:latin typeface="David" pitchFamily="34" charset="-79"/>
                <a:cs typeface="David" pitchFamily="34" charset="-79"/>
              </a:rPr>
              <a:t>מייסדי העמותה 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317068" y="1093695"/>
            <a:ext cx="6643464" cy="573325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9pPr>
          </a:lstStyle>
          <a:p>
            <a:pPr lvl="1" eaLnBrk="1" hangingPunct="1">
              <a:lnSpc>
                <a:spcPct val="80000"/>
              </a:lnSpc>
              <a:defRPr/>
            </a:pPr>
            <a:r>
              <a:rPr lang="he-IL" b="1" dirty="0">
                <a:solidFill>
                  <a:srgbClr val="000099"/>
                </a:solidFill>
                <a:latin typeface="David" pitchFamily="34" charset="-79"/>
                <a:cs typeface="David" pitchFamily="34" charset="-79"/>
              </a:rPr>
              <a:t>משה נתיב (ז"ל).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he-IL" b="1" dirty="0">
                <a:solidFill>
                  <a:srgbClr val="000099"/>
                </a:solidFill>
                <a:latin typeface="David" pitchFamily="34" charset="-79"/>
                <a:cs typeface="David" pitchFamily="34" charset="-79"/>
              </a:rPr>
              <a:t>דני רז (ז"ל).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he-IL" b="1" dirty="0">
                <a:solidFill>
                  <a:srgbClr val="000099"/>
                </a:solidFill>
                <a:latin typeface="David" pitchFamily="34" charset="-79"/>
                <a:cs typeface="David" pitchFamily="34" charset="-79"/>
              </a:rPr>
              <a:t>בני דקל (ז"ל).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he-IL" b="1" dirty="0">
                <a:solidFill>
                  <a:srgbClr val="000099"/>
                </a:solidFill>
                <a:latin typeface="David" pitchFamily="34" charset="-79"/>
                <a:cs typeface="David" pitchFamily="34" charset="-79"/>
              </a:rPr>
              <a:t>יצחק ברנר (ז"ל).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he-IL" b="1" dirty="0" err="1">
                <a:solidFill>
                  <a:srgbClr val="000099"/>
                </a:solidFill>
                <a:latin typeface="David" pitchFamily="34" charset="-79"/>
                <a:cs typeface="David" pitchFamily="34" charset="-79"/>
              </a:rPr>
              <a:t>צפיה</a:t>
            </a:r>
            <a:r>
              <a:rPr lang="he-IL" b="1" dirty="0">
                <a:solidFill>
                  <a:srgbClr val="000099"/>
                </a:solidFill>
                <a:latin typeface="David" pitchFamily="34" charset="-79"/>
                <a:cs typeface="David" pitchFamily="34" charset="-79"/>
              </a:rPr>
              <a:t> גילת (ז"ל).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he-IL" b="1" dirty="0">
                <a:solidFill>
                  <a:srgbClr val="000099"/>
                </a:solidFill>
                <a:latin typeface="David" pitchFamily="34" charset="-79"/>
                <a:cs typeface="David" pitchFamily="34" charset="-79"/>
              </a:rPr>
              <a:t>יצחק שני.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he-IL" b="1" dirty="0">
                <a:solidFill>
                  <a:srgbClr val="000099"/>
                </a:solidFill>
                <a:latin typeface="David" pitchFamily="34" charset="-79"/>
                <a:cs typeface="David" pitchFamily="34" charset="-79"/>
              </a:rPr>
              <a:t>יוסי </a:t>
            </a:r>
            <a:r>
              <a:rPr lang="he-IL" b="1" dirty="0" err="1">
                <a:solidFill>
                  <a:srgbClr val="000099"/>
                </a:solidFill>
                <a:latin typeface="David" pitchFamily="34" charset="-79"/>
                <a:cs typeface="David" pitchFamily="34" charset="-79"/>
              </a:rPr>
              <a:t>דרמר</a:t>
            </a:r>
            <a:r>
              <a:rPr lang="he-IL" b="1" dirty="0">
                <a:solidFill>
                  <a:srgbClr val="000099"/>
                </a:solidFill>
                <a:latin typeface="David" pitchFamily="34" charset="-79"/>
                <a:cs typeface="David" pitchFamily="34" charset="-79"/>
              </a:rPr>
              <a:t>.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he-IL" b="1" dirty="0">
                <a:solidFill>
                  <a:srgbClr val="000099"/>
                </a:solidFill>
                <a:latin typeface="David" pitchFamily="34" charset="-79"/>
                <a:cs typeface="David" pitchFamily="34" charset="-79"/>
              </a:rPr>
              <a:t>יוני נוקד.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he-IL" b="1" dirty="0">
                <a:solidFill>
                  <a:srgbClr val="000099"/>
                </a:solidFill>
                <a:latin typeface="David" pitchFamily="34" charset="-79"/>
                <a:cs typeface="David" pitchFamily="34" charset="-79"/>
              </a:rPr>
              <a:t>אשר </a:t>
            </a:r>
            <a:r>
              <a:rPr lang="he-IL" b="1" dirty="0" err="1">
                <a:solidFill>
                  <a:srgbClr val="000099"/>
                </a:solidFill>
                <a:latin typeface="David" pitchFamily="34" charset="-79"/>
                <a:cs typeface="David" pitchFamily="34" charset="-79"/>
              </a:rPr>
              <a:t>מייבסקי</a:t>
            </a:r>
            <a:r>
              <a:rPr lang="he-IL" b="1" dirty="0">
                <a:solidFill>
                  <a:srgbClr val="000099"/>
                </a:solidFill>
                <a:latin typeface="David" pitchFamily="34" charset="-79"/>
                <a:cs typeface="David" pitchFamily="34" charset="-79"/>
              </a:rPr>
              <a:t>.</a:t>
            </a:r>
          </a:p>
        </p:txBody>
      </p:sp>
      <p:sp>
        <p:nvSpPr>
          <p:cNvPr id="3" name="לחצן פעולה: קדימה או הבא 2">
            <a:hlinkClick r:id="" action="ppaction://hlinkshowjump?jump=lastslideviewed" highlightClick="1"/>
          </p:cNvPr>
          <p:cNvSpPr/>
          <p:nvPr/>
        </p:nvSpPr>
        <p:spPr bwMode="auto">
          <a:xfrm>
            <a:off x="4860032" y="5589240"/>
            <a:ext cx="1042416" cy="1042416"/>
          </a:xfrm>
          <a:prstGeom prst="actionButtonForwardNex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410163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>
              <a:defRPr/>
            </a:pPr>
            <a:r>
              <a:rPr lang="he-IL" b="1" u="sng" dirty="0">
                <a:solidFill>
                  <a:srgbClr val="000099"/>
                </a:solidFill>
                <a:latin typeface="David" pitchFamily="34" charset="-79"/>
                <a:cs typeface="David" pitchFamily="34" charset="-79"/>
              </a:rPr>
              <a:t>החזון</a:t>
            </a:r>
            <a:endParaRPr lang="en-US" b="1" u="sng" dirty="0">
              <a:solidFill>
                <a:srgbClr val="000099"/>
              </a:solidFill>
              <a:latin typeface="David" pitchFamily="34" charset="-79"/>
              <a:cs typeface="David" pitchFamily="34" charset="-79"/>
            </a:endParaRP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39975" y="1600200"/>
            <a:ext cx="6499225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None/>
              <a:defRPr/>
            </a:pPr>
            <a:r>
              <a:rPr lang="he-IL" b="1" dirty="0">
                <a:solidFill>
                  <a:srgbClr val="000099"/>
                </a:solidFill>
                <a:latin typeface="David" pitchFamily="34" charset="-79"/>
                <a:cs typeface="David" pitchFamily="34" charset="-79"/>
              </a:rPr>
              <a:t>לפעול בנושא הנצחה ומורשת של החיל, שמירה והידוק הקשר עם יוצאי החיל, </a:t>
            </a:r>
            <a:r>
              <a:rPr lang="he-IL" b="1" dirty="0" err="1">
                <a:solidFill>
                  <a:srgbClr val="000099"/>
                </a:solidFill>
                <a:latin typeface="David" pitchFamily="34" charset="-79"/>
                <a:cs typeface="David" pitchFamily="34" charset="-79"/>
              </a:rPr>
              <a:t>פורשיו</a:t>
            </a:r>
            <a:r>
              <a:rPr lang="he-IL" b="1" dirty="0">
                <a:solidFill>
                  <a:srgbClr val="000099"/>
                </a:solidFill>
                <a:latin typeface="David" pitchFamily="34" charset="-79"/>
                <a:cs typeface="David" pitchFamily="34" charset="-79"/>
              </a:rPr>
              <a:t> והמשפחות השכולות וסיוע לחיל במשימותיו.</a:t>
            </a:r>
          </a:p>
          <a:p>
            <a:pPr eaLnBrk="1" hangingPunct="1">
              <a:lnSpc>
                <a:spcPct val="80000"/>
              </a:lnSpc>
              <a:buNone/>
              <a:defRPr/>
            </a:pPr>
            <a:endParaRPr lang="he-IL" b="1" dirty="0">
              <a:solidFill>
                <a:srgbClr val="000099"/>
              </a:solidFill>
              <a:latin typeface="David" pitchFamily="34" charset="-79"/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36682907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2442356" y="-15483"/>
            <a:ext cx="6400800" cy="1219200"/>
          </a:xfrm>
        </p:spPr>
        <p:txBody>
          <a:bodyPr/>
          <a:lstStyle/>
          <a:p>
            <a:pPr algn="r" eaLnBrk="1" hangingPunct="1">
              <a:defRPr/>
            </a:pPr>
            <a:r>
              <a:rPr lang="he-IL" b="1" u="sng" dirty="0">
                <a:solidFill>
                  <a:srgbClr val="000099"/>
                </a:solidFill>
                <a:latin typeface="David" pitchFamily="34" charset="-79"/>
                <a:cs typeface="David" pitchFamily="34" charset="-79"/>
              </a:rPr>
              <a:t>מטרות</a:t>
            </a:r>
            <a:endParaRPr lang="en-US" b="1" u="sng" dirty="0">
              <a:solidFill>
                <a:srgbClr val="000099"/>
              </a:solidFill>
              <a:latin typeface="David" pitchFamily="34" charset="-79"/>
              <a:cs typeface="David" pitchFamily="34" charset="-79"/>
            </a:endParaRP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21024" y="836712"/>
            <a:ext cx="6643464" cy="5429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rgbClr val="E4005C"/>
              </a:buClr>
              <a:buFont typeface="Wingdings" panose="05000000000000000000" pitchFamily="2" charset="2"/>
              <a:buChar char="§"/>
              <a:defRPr/>
            </a:pPr>
            <a:r>
              <a:rPr lang="he-IL" sz="2400" b="1" dirty="0">
                <a:solidFill>
                  <a:srgbClr val="333399"/>
                </a:solidFill>
                <a:latin typeface="David" pitchFamily="34" charset="-79"/>
                <a:cs typeface="David" pitchFamily="34" charset="-79"/>
              </a:rPr>
              <a:t>לתעד את מורשת החיל, ליזום פעילויות הקשורות בה לשם הנחלתה והטמעתה בקרב המשרתים.</a:t>
            </a:r>
          </a:p>
          <a:p>
            <a:pPr eaLnBrk="1" hangingPunct="1">
              <a:lnSpc>
                <a:spcPct val="80000"/>
              </a:lnSpc>
              <a:buClr>
                <a:srgbClr val="E4005C"/>
              </a:buClr>
              <a:buFont typeface="Wingdings" panose="05000000000000000000" pitchFamily="2" charset="2"/>
              <a:buChar char="§"/>
              <a:defRPr/>
            </a:pPr>
            <a:endParaRPr lang="he-IL" sz="2400" b="1" dirty="0">
              <a:solidFill>
                <a:srgbClr val="333399"/>
              </a:solidFill>
              <a:latin typeface="David" pitchFamily="34" charset="-79"/>
              <a:cs typeface="David" pitchFamily="34" charset="-79"/>
            </a:endParaRPr>
          </a:p>
          <a:p>
            <a:pPr eaLnBrk="1" hangingPunct="1">
              <a:lnSpc>
                <a:spcPct val="80000"/>
              </a:lnSpc>
              <a:buClr>
                <a:srgbClr val="E4005C"/>
              </a:buClr>
              <a:buFont typeface="Wingdings" panose="05000000000000000000" pitchFamily="2" charset="2"/>
              <a:buChar char="§"/>
              <a:defRPr/>
            </a:pPr>
            <a:r>
              <a:rPr lang="he-IL" sz="2400" b="1" dirty="0">
                <a:solidFill>
                  <a:srgbClr val="333399"/>
                </a:solidFill>
                <a:latin typeface="David" pitchFamily="34" charset="-79"/>
                <a:cs typeface="David" pitchFamily="34" charset="-79"/>
              </a:rPr>
              <a:t> לפעול ולסייע לחיל בתחום ההנצחה והמורשת וחיזוק הקשר עם המשפחות השכולות.</a:t>
            </a:r>
          </a:p>
          <a:p>
            <a:pPr eaLnBrk="1" hangingPunct="1">
              <a:lnSpc>
                <a:spcPct val="80000"/>
              </a:lnSpc>
              <a:buClr>
                <a:srgbClr val="E4005C"/>
              </a:buClr>
              <a:buFont typeface="Wingdings" panose="05000000000000000000" pitchFamily="2" charset="2"/>
              <a:buChar char="§"/>
              <a:defRPr/>
            </a:pPr>
            <a:endParaRPr lang="he-IL" sz="2400" b="1" dirty="0">
              <a:solidFill>
                <a:srgbClr val="333399"/>
              </a:solidFill>
              <a:latin typeface="David" pitchFamily="34" charset="-79"/>
              <a:cs typeface="David" pitchFamily="34" charset="-79"/>
            </a:endParaRPr>
          </a:p>
          <a:p>
            <a:pPr eaLnBrk="1" hangingPunct="1">
              <a:lnSpc>
                <a:spcPct val="80000"/>
              </a:lnSpc>
              <a:buClr>
                <a:srgbClr val="E4005C"/>
              </a:buClr>
              <a:buFont typeface="Wingdings" panose="05000000000000000000" pitchFamily="2" charset="2"/>
              <a:buChar char="§"/>
              <a:defRPr/>
            </a:pPr>
            <a:r>
              <a:rPr lang="he-IL" sz="2400" b="1" dirty="0">
                <a:solidFill>
                  <a:srgbClr val="333399"/>
                </a:solidFill>
                <a:latin typeface="David" pitchFamily="34" charset="-79"/>
                <a:cs typeface="David" pitchFamily="34" charset="-79"/>
              </a:rPr>
              <a:t> אחזקת אתר ההנצחה והנצחת חללי החיל.</a:t>
            </a:r>
          </a:p>
          <a:p>
            <a:pPr eaLnBrk="1" hangingPunct="1">
              <a:lnSpc>
                <a:spcPct val="80000"/>
              </a:lnSpc>
              <a:buClr>
                <a:srgbClr val="E4005C"/>
              </a:buClr>
              <a:buFont typeface="Wingdings" panose="05000000000000000000" pitchFamily="2" charset="2"/>
              <a:buChar char="§"/>
              <a:defRPr/>
            </a:pPr>
            <a:endParaRPr lang="he-IL" sz="2400" b="1" dirty="0">
              <a:solidFill>
                <a:srgbClr val="333399"/>
              </a:solidFill>
              <a:latin typeface="David" pitchFamily="34" charset="-79"/>
              <a:cs typeface="David" pitchFamily="34" charset="-79"/>
            </a:endParaRPr>
          </a:p>
          <a:p>
            <a:pPr eaLnBrk="1" hangingPunct="1">
              <a:lnSpc>
                <a:spcPct val="80000"/>
              </a:lnSpc>
              <a:buClr>
                <a:srgbClr val="E4005C"/>
              </a:buClr>
              <a:buFont typeface="Wingdings" panose="05000000000000000000" pitchFamily="2" charset="2"/>
              <a:buChar char="§"/>
              <a:defRPr/>
            </a:pPr>
            <a:r>
              <a:rPr lang="he-IL" sz="2400" b="1" dirty="0">
                <a:solidFill>
                  <a:srgbClr val="333399"/>
                </a:solidFill>
                <a:latin typeface="David" pitchFamily="34" charset="-79"/>
                <a:cs typeface="David" pitchFamily="34" charset="-79"/>
              </a:rPr>
              <a:t> לתת סיוע ומענה למשימות חייליות ייחודיות.</a:t>
            </a:r>
          </a:p>
          <a:p>
            <a:pPr eaLnBrk="1" hangingPunct="1">
              <a:lnSpc>
                <a:spcPct val="80000"/>
              </a:lnSpc>
              <a:buClr>
                <a:srgbClr val="E4005C"/>
              </a:buClr>
              <a:buFont typeface="Wingdings" panose="05000000000000000000" pitchFamily="2" charset="2"/>
              <a:buChar char="§"/>
              <a:defRPr/>
            </a:pPr>
            <a:endParaRPr lang="he-IL" sz="2400" b="1" dirty="0">
              <a:solidFill>
                <a:srgbClr val="333399"/>
              </a:solidFill>
              <a:latin typeface="David" pitchFamily="34" charset="-79"/>
              <a:cs typeface="David" pitchFamily="34" charset="-79"/>
            </a:endParaRPr>
          </a:p>
          <a:p>
            <a:pPr eaLnBrk="1" hangingPunct="1">
              <a:lnSpc>
                <a:spcPct val="80000"/>
              </a:lnSpc>
              <a:buClr>
                <a:srgbClr val="E4005C"/>
              </a:buClr>
              <a:buFont typeface="Wingdings" panose="05000000000000000000" pitchFamily="2" charset="2"/>
              <a:buChar char="§"/>
              <a:defRPr/>
            </a:pPr>
            <a:r>
              <a:rPr lang="he-IL" sz="2400" b="1" dirty="0">
                <a:solidFill>
                  <a:srgbClr val="333399"/>
                </a:solidFill>
                <a:latin typeface="David" pitchFamily="34" charset="-79"/>
                <a:cs typeface="David" pitchFamily="34" charset="-79"/>
              </a:rPr>
              <a:t> לפעול לשמירת הקשר בין המשרתים, יוצאי ופורשי החיל על ידי יזום פעילות: מקצועית, חברתית, רווחה, כלכלית ותעסוקתית. </a:t>
            </a:r>
          </a:p>
          <a:p>
            <a:pPr eaLnBrk="1" hangingPunct="1">
              <a:lnSpc>
                <a:spcPct val="80000"/>
              </a:lnSpc>
              <a:buClr>
                <a:srgbClr val="E4005C"/>
              </a:buClr>
              <a:buFont typeface="Wingdings" panose="05000000000000000000" pitchFamily="2" charset="2"/>
              <a:buChar char="§"/>
              <a:defRPr/>
            </a:pPr>
            <a:endParaRPr lang="he-IL" sz="2400" b="1" dirty="0">
              <a:solidFill>
                <a:srgbClr val="333399"/>
              </a:solidFill>
              <a:latin typeface="David" pitchFamily="34" charset="-79"/>
              <a:cs typeface="David" pitchFamily="34" charset="-79"/>
            </a:endParaRPr>
          </a:p>
          <a:p>
            <a:pPr eaLnBrk="1" hangingPunct="1">
              <a:lnSpc>
                <a:spcPct val="80000"/>
              </a:lnSpc>
              <a:buClr>
                <a:srgbClr val="E4005C"/>
              </a:buClr>
              <a:buFont typeface="Wingdings" panose="05000000000000000000" pitchFamily="2" charset="2"/>
              <a:buChar char="§"/>
              <a:defRPr/>
            </a:pPr>
            <a:r>
              <a:rPr lang="he-IL" sz="2400" b="1" dirty="0">
                <a:solidFill>
                  <a:srgbClr val="333399"/>
                </a:solidFill>
                <a:latin typeface="David" pitchFamily="34" charset="-79"/>
                <a:cs typeface="David" pitchFamily="34" charset="-79"/>
              </a:rPr>
              <a:t> לפעול לגיוס משאבים למימוש החזון ומטרות העמותה</a:t>
            </a:r>
            <a:endParaRPr lang="en-US" sz="2400" b="1" dirty="0">
              <a:solidFill>
                <a:srgbClr val="000099"/>
              </a:solidFill>
              <a:latin typeface="David" pitchFamily="34" charset="-79"/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43393263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400800" cy="608112"/>
          </a:xfrm>
        </p:spPr>
        <p:txBody>
          <a:bodyPr/>
          <a:lstStyle/>
          <a:p>
            <a:pPr algn="r">
              <a:defRPr/>
            </a:pPr>
            <a:r>
              <a:rPr lang="he-IL" b="1" u="sng" dirty="0">
                <a:solidFill>
                  <a:srgbClr val="000099"/>
                </a:solidFill>
                <a:latin typeface="David" pitchFamily="34" charset="-79"/>
                <a:cs typeface="David" pitchFamily="34" charset="-79"/>
              </a:rPr>
              <a:t>עבר הווה ועתיד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321024" y="836712"/>
            <a:ext cx="6643464" cy="60212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9pPr>
          </a:lstStyle>
          <a:p>
            <a:pPr marL="342900" lvl="8" indent="-342900">
              <a:lnSpc>
                <a:spcPct val="90000"/>
              </a:lnSpc>
              <a:defRPr/>
            </a:pPr>
            <a:r>
              <a:rPr lang="he-IL" b="1" dirty="0">
                <a:solidFill>
                  <a:srgbClr val="000099"/>
                </a:solidFill>
                <a:cs typeface="David" pitchFamily="34" charset="-79"/>
              </a:rPr>
              <a:t>עמותת יוצאי </a:t>
            </a:r>
            <a:r>
              <a:rPr lang="he-IL" b="1" dirty="0" err="1">
                <a:solidFill>
                  <a:srgbClr val="000099"/>
                </a:solidFill>
                <a:cs typeface="David" pitchFamily="34" charset="-79"/>
              </a:rPr>
              <a:t>חש"ל</a:t>
            </a:r>
            <a:r>
              <a:rPr lang="he-IL" b="1" dirty="0">
                <a:solidFill>
                  <a:srgbClr val="000099"/>
                </a:solidFill>
                <a:cs typeface="David" pitchFamily="34" charset="-79"/>
              </a:rPr>
              <a:t> נרשמה כחוק באוג' 1990, במשרד המשפטים. </a:t>
            </a:r>
            <a:r>
              <a:rPr lang="he-IL" b="1" dirty="0">
                <a:solidFill>
                  <a:srgbClr val="000099"/>
                </a:solidFill>
                <a:cs typeface="David" pitchFamily="34" charset="-79"/>
                <a:hlinkClick r:id="rId2" action="ppaction://hlinksldjump"/>
              </a:rPr>
              <a:t>רשימת מייסדי העמותה</a:t>
            </a:r>
            <a:endParaRPr lang="en-US" b="1" dirty="0">
              <a:solidFill>
                <a:srgbClr val="000099"/>
              </a:solidFill>
              <a:cs typeface="David" pitchFamily="34" charset="-79"/>
            </a:endParaRPr>
          </a:p>
          <a:p>
            <a:pPr lvl="0" eaLnBrk="1" hangingPunct="1">
              <a:lnSpc>
                <a:spcPct val="90000"/>
              </a:lnSpc>
              <a:defRPr/>
            </a:pPr>
            <a:r>
              <a:rPr lang="he-IL" sz="2000" b="1" dirty="0">
                <a:solidFill>
                  <a:srgbClr val="000099"/>
                </a:solidFill>
                <a:cs typeface="David" pitchFamily="34" charset="-79"/>
              </a:rPr>
              <a:t>בחזון מייסדי העמותה הוצבו הערכים של הנצחה ומורשת חיל השלישות.</a:t>
            </a:r>
            <a:endParaRPr lang="en-US" sz="2000" b="1" dirty="0">
              <a:solidFill>
                <a:srgbClr val="000099"/>
              </a:solidFill>
              <a:cs typeface="David" pitchFamily="34" charset="-79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he-IL" sz="2000" b="1" dirty="0">
                <a:solidFill>
                  <a:srgbClr val="000099"/>
                </a:solidFill>
                <a:cs typeface="David" pitchFamily="34" charset="-79"/>
              </a:rPr>
              <a:t>לאחר שנתיים של עשייה בתחומי ההנצחה והמורשת החיילית, בניסיון להקים אתר הנצחה לחיל השלישות, חדלה העמותה מפעילותה. </a:t>
            </a:r>
            <a:endParaRPr lang="en-US" sz="2000" b="1" dirty="0">
              <a:solidFill>
                <a:srgbClr val="000099"/>
              </a:solidFill>
              <a:cs typeface="David" pitchFamily="34" charset="-79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he-IL" sz="2000" b="1" dirty="0">
                <a:solidFill>
                  <a:srgbClr val="000099"/>
                </a:solidFill>
                <a:cs typeface="David" pitchFamily="34" charset="-79"/>
              </a:rPr>
              <a:t>בשנת 2004 חזרה העמותה לפעילות, בתחומי ההנצחה, נעשה ניסיון נוסף להגשים את </a:t>
            </a:r>
            <a:r>
              <a:rPr lang="he-IL" sz="2000" b="1" dirty="0" err="1">
                <a:solidFill>
                  <a:srgbClr val="000099"/>
                </a:solidFill>
                <a:cs typeface="David" pitchFamily="34" charset="-79"/>
              </a:rPr>
              <a:t>חזון</a:t>
            </a:r>
            <a:r>
              <a:rPr lang="he-IL" sz="2000" b="1" dirty="0">
                <a:solidFill>
                  <a:srgbClr val="000099"/>
                </a:solidFill>
                <a:cs typeface="David" pitchFamily="34" charset="-79"/>
              </a:rPr>
              <a:t> הקמת אתר ההנצחה החילי.</a:t>
            </a:r>
            <a:endParaRPr lang="en-US" sz="2000" b="1" dirty="0">
              <a:solidFill>
                <a:srgbClr val="000099"/>
              </a:solidFill>
              <a:cs typeface="David" pitchFamily="34" charset="-79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he-IL" sz="2000" b="1" dirty="0">
                <a:solidFill>
                  <a:srgbClr val="000099"/>
                </a:solidFill>
                <a:cs typeface="David" pitchFamily="34" charset="-79"/>
              </a:rPr>
              <a:t>העמותה חידשה את פעילותה במרץ 2010 בשמה החדש, "עמותת ידידי חיל השלישות".</a:t>
            </a:r>
            <a:endParaRPr lang="en-US" sz="2000" b="1" dirty="0">
              <a:solidFill>
                <a:srgbClr val="000099"/>
              </a:solidFill>
              <a:cs typeface="David" pitchFamily="34" charset="-79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he-IL" sz="2000" b="1" dirty="0">
                <a:solidFill>
                  <a:srgbClr val="000099"/>
                </a:solidFill>
                <a:cs typeface="David" pitchFamily="34" charset="-79"/>
              </a:rPr>
              <a:t>באוג' 2014 התממש החזון, על פי בקשת משרד הביטחון-אגף המשפחות וחיל השלישות, העמותה נרשמה כספק משרד הביטחון לקבלת תקציב, וקיבלה את האחריות על אתר ההנצחה והמורשת בתל השומר.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e-IL" sz="2000" b="1" dirty="0">
                <a:solidFill>
                  <a:srgbClr val="000099"/>
                </a:solidFill>
                <a:cs typeface="David" pitchFamily="34" charset="-79"/>
              </a:rPr>
              <a:t>במאי 2018 שונה שם העמותה ל-"עמותת חיל משאבי האנוש         (שלישות),זאת לאור שינוי שם החיל  לחיל משאבי האנוש.</a:t>
            </a:r>
            <a:r>
              <a:rPr lang="he-IL" sz="2400" b="1" dirty="0">
                <a:solidFill>
                  <a:srgbClr val="000099"/>
                </a:solidFill>
                <a:cs typeface="David" pitchFamily="34" charset="-79"/>
              </a:rPr>
              <a:t>. </a:t>
            </a:r>
            <a:endParaRPr lang="en-US" sz="2400" b="1" dirty="0">
              <a:solidFill>
                <a:srgbClr val="000099"/>
              </a:solidFill>
              <a:cs typeface="David" pitchFamily="34" charset="-79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sz="2800" b="1" kern="0" dirty="0">
              <a:solidFill>
                <a:srgbClr val="000099"/>
              </a:solidFill>
              <a:latin typeface="David" pitchFamily="34" charset="-79"/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33107466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>
              <a:defRPr/>
            </a:pPr>
            <a:r>
              <a:rPr lang="he-IL" b="1" dirty="0">
                <a:solidFill>
                  <a:srgbClr val="000099"/>
                </a:solidFill>
                <a:latin typeface="David" pitchFamily="34" charset="-79"/>
                <a:cs typeface="David" pitchFamily="34" charset="-79"/>
              </a:rPr>
              <a:t>מוסדות העמותה</a:t>
            </a:r>
            <a:endParaRPr lang="en-US" b="1" dirty="0">
              <a:solidFill>
                <a:srgbClr val="000099"/>
              </a:solidFill>
              <a:latin typeface="David" pitchFamily="34" charset="-79"/>
              <a:cs typeface="David" pitchFamily="34" charset="-79"/>
            </a:endParaRP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38400" y="1125538"/>
            <a:ext cx="6310313" cy="5616575"/>
          </a:xfrm>
        </p:spPr>
        <p:txBody>
          <a:bodyPr/>
          <a:lstStyle/>
          <a:p>
            <a:pPr eaLnBrk="1" hangingPunct="1">
              <a:defRPr/>
            </a:pPr>
            <a:r>
              <a:rPr lang="he-IL" sz="2800" b="1" u="sng" dirty="0">
                <a:solidFill>
                  <a:srgbClr val="000099"/>
                </a:solidFill>
                <a:effectLst/>
                <a:latin typeface="David" pitchFamily="34" charset="-79"/>
                <a:cs typeface="David" pitchFamily="34" charset="-79"/>
              </a:rPr>
              <a:t>הנהלה 43 </a:t>
            </a:r>
            <a:r>
              <a:rPr lang="he-IL" sz="2800" b="1" dirty="0">
                <a:solidFill>
                  <a:srgbClr val="000099"/>
                </a:solidFill>
                <a:effectLst/>
                <a:latin typeface="David" pitchFamily="34" charset="-79"/>
                <a:cs typeface="David" pitchFamily="34" charset="-79"/>
              </a:rPr>
              <a:t>חברים</a:t>
            </a:r>
          </a:p>
          <a:p>
            <a:pPr eaLnBrk="1" hangingPunct="1">
              <a:defRPr/>
            </a:pPr>
            <a:r>
              <a:rPr lang="he-IL" sz="2400" b="1" dirty="0">
                <a:solidFill>
                  <a:srgbClr val="000099"/>
                </a:solidFill>
                <a:effectLst/>
                <a:latin typeface="David" pitchFamily="34" charset="-79"/>
                <a:cs typeface="David" pitchFamily="34" charset="-79"/>
              </a:rPr>
              <a:t>יו"ר-תא"ל (מיל</a:t>
            </a:r>
            <a:r>
              <a:rPr lang="en-US" sz="2400" b="1" dirty="0">
                <a:solidFill>
                  <a:srgbClr val="000099"/>
                </a:solidFill>
                <a:effectLst/>
                <a:latin typeface="David" pitchFamily="34" charset="-79"/>
                <a:cs typeface="David" pitchFamily="34" charset="-79"/>
              </a:rPr>
              <a:t>'</a:t>
            </a:r>
            <a:r>
              <a:rPr lang="he-IL" sz="2400" b="1" dirty="0">
                <a:solidFill>
                  <a:srgbClr val="000099"/>
                </a:solidFill>
                <a:effectLst/>
                <a:latin typeface="David" pitchFamily="34" charset="-79"/>
                <a:cs typeface="David" pitchFamily="34" charset="-79"/>
              </a:rPr>
              <a:t>) צביקה וקסברג</a:t>
            </a:r>
          </a:p>
          <a:p>
            <a:pPr eaLnBrk="1" hangingPunct="1">
              <a:defRPr/>
            </a:pPr>
            <a:r>
              <a:rPr lang="he-IL" sz="2400" b="1" dirty="0">
                <a:solidFill>
                  <a:srgbClr val="000099"/>
                </a:solidFill>
                <a:effectLst/>
                <a:latin typeface="David" pitchFamily="34" charset="-79"/>
                <a:cs typeface="David" pitchFamily="34" charset="-79"/>
              </a:rPr>
              <a:t>מ"מ יו"ר-תא"ל (מיל') איתן לוי</a:t>
            </a:r>
          </a:p>
          <a:p>
            <a:pPr eaLnBrk="1" hangingPunct="1">
              <a:defRPr/>
            </a:pPr>
            <a:r>
              <a:rPr lang="he-IL" sz="2400" b="1" dirty="0">
                <a:solidFill>
                  <a:srgbClr val="000099"/>
                </a:solidFill>
                <a:effectLst/>
                <a:latin typeface="David" pitchFamily="34" charset="-79"/>
                <a:cs typeface="David" pitchFamily="34" charset="-79"/>
              </a:rPr>
              <a:t>מנכ"ל-סא"ל (מיל</a:t>
            </a:r>
            <a:r>
              <a:rPr lang="en-US" sz="2400" b="1" dirty="0">
                <a:solidFill>
                  <a:srgbClr val="000099"/>
                </a:solidFill>
                <a:effectLst/>
                <a:latin typeface="David" pitchFamily="34" charset="-79"/>
                <a:cs typeface="David" pitchFamily="34" charset="-79"/>
              </a:rPr>
              <a:t>'</a:t>
            </a:r>
            <a:r>
              <a:rPr lang="he-IL" sz="2400" b="1" dirty="0">
                <a:solidFill>
                  <a:srgbClr val="000099"/>
                </a:solidFill>
                <a:effectLst/>
                <a:latin typeface="David" pitchFamily="34" charset="-79"/>
                <a:cs typeface="David" pitchFamily="34" charset="-79"/>
              </a:rPr>
              <a:t>) דרור טוקר</a:t>
            </a:r>
          </a:p>
          <a:p>
            <a:pPr eaLnBrk="1" hangingPunct="1">
              <a:defRPr/>
            </a:pPr>
            <a:endParaRPr lang="he-IL" sz="2400" b="1" dirty="0">
              <a:solidFill>
                <a:srgbClr val="000099"/>
              </a:solidFill>
              <a:effectLst/>
              <a:latin typeface="David" pitchFamily="34" charset="-79"/>
              <a:cs typeface="David" pitchFamily="34" charset="-79"/>
            </a:endParaRPr>
          </a:p>
          <a:p>
            <a:pPr eaLnBrk="1" hangingPunct="1">
              <a:defRPr/>
            </a:pPr>
            <a:r>
              <a:rPr lang="he-IL" sz="2800" b="1" u="sng" dirty="0">
                <a:solidFill>
                  <a:srgbClr val="000099"/>
                </a:solidFill>
                <a:effectLst/>
                <a:latin typeface="David" pitchFamily="34" charset="-79"/>
                <a:cs typeface="David" pitchFamily="34" charset="-79"/>
              </a:rPr>
              <a:t>ועדת בקורת</a:t>
            </a:r>
            <a:r>
              <a:rPr lang="he-IL" sz="2800" b="1" dirty="0">
                <a:solidFill>
                  <a:srgbClr val="000099"/>
                </a:solidFill>
                <a:effectLst/>
                <a:latin typeface="David" pitchFamily="34" charset="-79"/>
                <a:cs typeface="David" pitchFamily="34" charset="-79"/>
              </a:rPr>
              <a:t>-3 חברים</a:t>
            </a:r>
          </a:p>
          <a:p>
            <a:pPr eaLnBrk="1" hangingPunct="1">
              <a:defRPr/>
            </a:pPr>
            <a:r>
              <a:rPr lang="he-IL" sz="2400" b="1" dirty="0">
                <a:solidFill>
                  <a:srgbClr val="000099"/>
                </a:solidFill>
                <a:effectLst/>
                <a:latin typeface="David" pitchFamily="34" charset="-79"/>
                <a:cs typeface="David" pitchFamily="34" charset="-79"/>
              </a:rPr>
              <a:t>יו"ר-סא"ל (מיל') אשר </a:t>
            </a:r>
            <a:r>
              <a:rPr lang="he-IL" sz="2400" b="1" dirty="0" err="1">
                <a:solidFill>
                  <a:srgbClr val="000099"/>
                </a:solidFill>
                <a:effectLst/>
                <a:latin typeface="David" pitchFamily="34" charset="-79"/>
                <a:cs typeface="David" pitchFamily="34" charset="-79"/>
              </a:rPr>
              <a:t>מייבסקי</a:t>
            </a:r>
            <a:endParaRPr lang="he-IL" sz="2400" b="1" dirty="0">
              <a:solidFill>
                <a:srgbClr val="000099"/>
              </a:solidFill>
              <a:effectLst/>
              <a:latin typeface="David" pitchFamily="34" charset="-79"/>
              <a:cs typeface="David" pitchFamily="34" charset="-79"/>
            </a:endParaRPr>
          </a:p>
          <a:p>
            <a:pPr eaLnBrk="1" hangingPunct="1">
              <a:defRPr/>
            </a:pPr>
            <a:endParaRPr lang="he-IL" sz="2400" b="1" dirty="0">
              <a:solidFill>
                <a:srgbClr val="000099"/>
              </a:solidFill>
              <a:effectLst/>
              <a:latin typeface="David" pitchFamily="34" charset="-79"/>
              <a:cs typeface="David" pitchFamily="34" charset="-79"/>
            </a:endParaRPr>
          </a:p>
          <a:p>
            <a:pPr eaLnBrk="1" hangingPunct="1">
              <a:defRPr/>
            </a:pPr>
            <a:r>
              <a:rPr lang="he-IL" sz="2800" b="1" u="sng" dirty="0">
                <a:solidFill>
                  <a:srgbClr val="000099"/>
                </a:solidFill>
                <a:effectLst/>
                <a:latin typeface="David" pitchFamily="34" charset="-79"/>
                <a:cs typeface="David" pitchFamily="34" charset="-79"/>
              </a:rPr>
              <a:t>משקיפים</a:t>
            </a:r>
            <a:r>
              <a:rPr lang="he-IL" sz="2800" b="1" dirty="0">
                <a:solidFill>
                  <a:srgbClr val="000099"/>
                </a:solidFill>
                <a:effectLst/>
                <a:latin typeface="David" pitchFamily="34" charset="-79"/>
                <a:cs typeface="David" pitchFamily="34" charset="-79"/>
              </a:rPr>
              <a:t>-2 חברים</a:t>
            </a:r>
          </a:p>
          <a:p>
            <a:pPr eaLnBrk="1" hangingPunct="1">
              <a:defRPr/>
            </a:pPr>
            <a:endParaRPr lang="he-IL" sz="2800" b="1" dirty="0">
              <a:solidFill>
                <a:srgbClr val="000099"/>
              </a:solidFill>
              <a:effectLst/>
              <a:latin typeface="David" pitchFamily="34" charset="-79"/>
              <a:cs typeface="David" pitchFamily="34" charset="-79"/>
            </a:endParaRPr>
          </a:p>
          <a:p>
            <a:pPr eaLnBrk="1" hangingPunct="1">
              <a:defRPr/>
            </a:pPr>
            <a:r>
              <a:rPr lang="he-IL" sz="2800" b="1" u="sng" dirty="0">
                <a:solidFill>
                  <a:srgbClr val="000099"/>
                </a:solidFill>
                <a:effectLst/>
                <a:latin typeface="David" pitchFamily="34" charset="-79"/>
                <a:cs typeface="David" pitchFamily="34" charset="-79"/>
              </a:rPr>
              <a:t>מנהל אתר ההנצחה</a:t>
            </a:r>
          </a:p>
          <a:p>
            <a:pPr eaLnBrk="1" hangingPunct="1">
              <a:defRPr/>
            </a:pPr>
            <a:r>
              <a:rPr lang="he-IL" sz="2400" b="1" dirty="0">
                <a:solidFill>
                  <a:srgbClr val="000099"/>
                </a:solidFill>
                <a:effectLst/>
                <a:latin typeface="David" pitchFamily="34" charset="-79"/>
                <a:cs typeface="David" pitchFamily="34" charset="-79"/>
              </a:rPr>
              <a:t>רנ"ג מיל' ניצן גולן</a:t>
            </a:r>
          </a:p>
          <a:p>
            <a:pPr eaLnBrk="1" hangingPunct="1">
              <a:defRPr/>
            </a:pPr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571853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>
              <a:defRPr/>
            </a:pPr>
            <a:r>
              <a:rPr lang="he-IL" b="1" u="sng" dirty="0">
                <a:solidFill>
                  <a:srgbClr val="333399"/>
                </a:solidFill>
                <a:latin typeface="David" pitchFamily="34" charset="-79"/>
                <a:cs typeface="David" pitchFamily="34" charset="-79"/>
              </a:rPr>
              <a:t>אירועים שנתיים</a:t>
            </a:r>
            <a:r>
              <a:rPr lang="he-IL" b="1" dirty="0">
                <a:solidFill>
                  <a:srgbClr val="333399"/>
                </a:solidFill>
                <a:latin typeface="David" pitchFamily="34" charset="-79"/>
                <a:cs typeface="David" pitchFamily="34" charset="-79"/>
              </a:rPr>
              <a:t/>
            </a:r>
            <a:br>
              <a:rPr lang="he-IL" b="1" dirty="0">
                <a:solidFill>
                  <a:srgbClr val="333399"/>
                </a:solidFill>
                <a:latin typeface="David" pitchFamily="34" charset="-79"/>
                <a:cs typeface="David" pitchFamily="34" charset="-79"/>
              </a:rPr>
            </a:br>
            <a:endParaRPr lang="he-IL" dirty="0">
              <a:solidFill>
                <a:srgbClr val="333399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438400" y="764704"/>
            <a:ext cx="6400800" cy="5328592"/>
          </a:xfrm>
        </p:spPr>
        <p:txBody>
          <a:bodyPr/>
          <a:lstStyle/>
          <a:p>
            <a:pPr marL="0" lvl="0" indent="0">
              <a:lnSpc>
                <a:spcPct val="107000"/>
              </a:lnSpc>
              <a:spcAft>
                <a:spcPts val="800"/>
              </a:spcAft>
              <a:buClr>
                <a:srgbClr val="31B6FD"/>
              </a:buClr>
              <a:buNone/>
            </a:pPr>
            <a:endParaRPr lang="he-IL" sz="2200" b="1" dirty="0">
              <a:solidFill>
                <a:srgbClr val="333399"/>
              </a:solidFill>
              <a:latin typeface="David" panose="020E0502060401010101" pitchFamily="34" charset="-79"/>
              <a:ea typeface="Calibri"/>
              <a:cs typeface="David" panose="020E0502060401010101" pitchFamily="34" charset="-79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buClr>
                <a:srgbClr val="31B6FD"/>
              </a:buClr>
              <a:buFont typeface="Wingdings" panose="05000000000000000000" pitchFamily="2" charset="2"/>
              <a:buChar char="ü"/>
            </a:pPr>
            <a:r>
              <a:rPr lang="he-IL" sz="2200" b="1" dirty="0">
                <a:solidFill>
                  <a:srgbClr val="333399"/>
                </a:solidFill>
                <a:latin typeface="David" panose="020E0502060401010101" pitchFamily="34" charset="-79"/>
                <a:ea typeface="Calibri"/>
                <a:cs typeface="David" panose="020E0502060401010101" pitchFamily="34" charset="-79"/>
              </a:rPr>
              <a:t>טקס התייחדות לחללי צה"ל ביום הזיכרון.</a:t>
            </a: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sz="2200" b="1" dirty="0">
                <a:solidFill>
                  <a:srgbClr val="333399"/>
                </a:solidFill>
                <a:latin typeface="David" panose="020E0502060401010101" pitchFamily="34" charset="-79"/>
                <a:ea typeface="Calibri"/>
                <a:cs typeface="David" panose="020E0502060401010101" pitchFamily="34" charset="-79"/>
              </a:rPr>
              <a:t>טקס התייחדות לחללי חיל משאבי האנוש.</a:t>
            </a:r>
          </a:p>
          <a:p>
            <a:pPr lvl="0"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he-IL" sz="2200" b="1" dirty="0">
                <a:solidFill>
                  <a:srgbClr val="333399"/>
                </a:solidFill>
                <a:latin typeface="David" panose="020E0502060401010101" pitchFamily="34" charset="-79"/>
                <a:ea typeface="Calibri"/>
                <a:cs typeface="David" panose="020E0502060401010101" pitchFamily="34" charset="-79"/>
              </a:rPr>
              <a:t>טקס התייחדות לחללי החיל הכללי.</a:t>
            </a:r>
          </a:p>
          <a:p>
            <a:pPr lvl="0"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he-IL" sz="2200" b="1" dirty="0">
                <a:solidFill>
                  <a:srgbClr val="333399"/>
                </a:solidFill>
                <a:latin typeface="David" panose="020E0502060401010101" pitchFamily="34" charset="-79"/>
                <a:ea typeface="Calibri"/>
                <a:cs typeface="David" panose="020E0502060401010101" pitchFamily="34" charset="-79"/>
              </a:rPr>
              <a:t>טקס החלפת </a:t>
            </a:r>
            <a:r>
              <a:rPr lang="he-IL" sz="2200" b="1" dirty="0" err="1">
                <a:solidFill>
                  <a:srgbClr val="333399"/>
                </a:solidFill>
                <a:latin typeface="David" panose="020E0502060401010101" pitchFamily="34" charset="-79"/>
                <a:ea typeface="Calibri"/>
                <a:cs typeface="David" panose="020E0502060401010101" pitchFamily="34" charset="-79"/>
              </a:rPr>
              <a:t>קמש"ר</a:t>
            </a:r>
            <a:r>
              <a:rPr lang="he-IL" sz="2200" b="1" dirty="0">
                <a:solidFill>
                  <a:srgbClr val="333399"/>
                </a:solidFill>
                <a:latin typeface="David" panose="020E0502060401010101" pitchFamily="34" charset="-79"/>
                <a:ea typeface="Calibri"/>
                <a:cs typeface="David" panose="020E0502060401010101" pitchFamily="34" charset="-79"/>
              </a:rPr>
              <a:t> </a:t>
            </a:r>
          </a:p>
          <a:p>
            <a:pPr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he-IL" sz="2200" b="1" dirty="0">
                <a:solidFill>
                  <a:srgbClr val="333399"/>
                </a:solidFill>
                <a:effectLst/>
                <a:latin typeface="David" panose="020E0502060401010101" pitchFamily="34" charset="-79"/>
                <a:cs typeface="David" panose="020E0502060401010101" pitchFamily="34" charset="-79"/>
              </a:rPr>
              <a:t>כ- 2,500 קצינים, חיילים ואזרחים משתתפים בטקסים.</a:t>
            </a:r>
            <a:endParaRPr lang="he-IL" sz="2200" b="1" dirty="0">
              <a:solidFill>
                <a:srgbClr val="333399"/>
              </a:solidFill>
              <a:latin typeface="David" panose="020E0502060401010101" pitchFamily="34" charset="-79"/>
              <a:ea typeface="Calibri"/>
              <a:cs typeface="David" panose="020E0502060401010101" pitchFamily="34" charset="-79"/>
            </a:endParaRPr>
          </a:p>
          <a:p>
            <a:pPr lvl="0"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he-IL" sz="2200" b="1" dirty="0">
                <a:solidFill>
                  <a:srgbClr val="333399"/>
                </a:solidFill>
                <a:latin typeface="David" panose="020E0502060401010101" pitchFamily="34" charset="-79"/>
                <a:ea typeface="Calibri"/>
                <a:cs typeface="David" panose="020E0502060401010101" pitchFamily="34" charset="-79"/>
              </a:rPr>
              <a:t>נערכים כ- 38 ביקורים של חניכי קורסי הקצינים והחוגרים מבה"ד 11, בהם השתתפו כ – 3000 קצינים וחיילים.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>
              <a:defRPr/>
            </a:pPr>
            <a:r>
              <a:rPr lang="he-IL" b="1" u="sng" dirty="0">
                <a:solidFill>
                  <a:srgbClr val="333399"/>
                </a:solidFill>
                <a:latin typeface="David" pitchFamily="34" charset="-79"/>
                <a:cs typeface="David" pitchFamily="34" charset="-79"/>
              </a:rPr>
              <a:t>פעילות משותפת עם החיל</a:t>
            </a:r>
            <a:endParaRPr lang="he-IL" u="sng" dirty="0">
              <a:solidFill>
                <a:srgbClr val="333399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438400" y="1340768"/>
            <a:ext cx="6400800" cy="5069160"/>
          </a:xfrm>
        </p:spPr>
        <p:txBody>
          <a:bodyPr/>
          <a:lstStyle/>
          <a:p>
            <a:pPr lvl="0">
              <a:lnSpc>
                <a:spcPct val="107000"/>
              </a:lnSpc>
              <a:spcAft>
                <a:spcPts val="800"/>
              </a:spcAft>
              <a:buFont typeface="Wingdings" pitchFamily="2" charset="2"/>
              <a:buChar char="ü"/>
            </a:pPr>
            <a:r>
              <a:rPr lang="he-IL" sz="2000" b="1" dirty="0">
                <a:solidFill>
                  <a:srgbClr val="333399"/>
                </a:solidFill>
                <a:latin typeface="David" panose="020E0502060401010101" pitchFamily="34" charset="-79"/>
                <a:ea typeface="Calibri"/>
                <a:cs typeface="David" panose="020E0502060401010101" pitchFamily="34" charset="-79"/>
              </a:rPr>
              <a:t>אסיפה כללית של העמותה.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buFont typeface="Wingdings" pitchFamily="2" charset="2"/>
              <a:buChar char="ü"/>
            </a:pPr>
            <a:r>
              <a:rPr lang="he-IL" sz="2000" b="1" dirty="0">
                <a:solidFill>
                  <a:srgbClr val="333399"/>
                </a:solidFill>
                <a:latin typeface="David" panose="020E0502060401010101" pitchFamily="34" charset="-79"/>
                <a:ea typeface="Calibri"/>
                <a:cs typeface="David" panose="020E0502060401010101" pitchFamily="34" charset="-79"/>
              </a:rPr>
              <a:t>ישיבת הנהלה.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itchFamily="2" charset="2"/>
              <a:buChar char="ü"/>
            </a:pPr>
            <a:r>
              <a:rPr lang="he-IL" sz="2000" b="1" dirty="0">
                <a:solidFill>
                  <a:srgbClr val="333399"/>
                </a:solidFill>
                <a:effectLst/>
                <a:latin typeface="David" pitchFamily="34" charset="-79"/>
                <a:cs typeface="David" pitchFamily="34" charset="-79"/>
              </a:rPr>
              <a:t>חלוקת שי למשפחות חיילים מעוטי יכולת- חולקו 65 חבילות שי בכל חג, לקראת חג הפסח וראש השנה, השי נמסר ישירות לבית משפחת החייל בסיוע משרתי הקבע של החיל, מסורת זו תמשך באופן קבוע בחגים הבאים.</a:t>
            </a:r>
            <a:endParaRPr lang="he-IL" sz="2000" b="1" dirty="0">
              <a:solidFill>
                <a:srgbClr val="333399"/>
              </a:solidFill>
              <a:latin typeface="David" panose="020E0502060401010101" pitchFamily="34" charset="-79"/>
              <a:ea typeface="Calibri"/>
              <a:cs typeface="David" panose="020E0502060401010101" pitchFamily="34" charset="-79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buFont typeface="Wingdings" pitchFamily="2" charset="2"/>
              <a:buChar char="ü"/>
            </a:pPr>
            <a:r>
              <a:rPr lang="he-IL" sz="2000" b="1" dirty="0">
                <a:solidFill>
                  <a:srgbClr val="333399"/>
                </a:solidFill>
                <a:latin typeface="David" panose="020E0502060401010101" pitchFamily="34" charset="-79"/>
                <a:ea typeface="Calibri"/>
                <a:cs typeface="David" panose="020E0502060401010101" pitchFamily="34" charset="-79"/>
              </a:rPr>
              <a:t>למצטייני חיל השלישות ומקבלי דרגות בקיצור </a:t>
            </a:r>
            <a:r>
              <a:rPr lang="he-IL" sz="2000" b="1" dirty="0" err="1">
                <a:solidFill>
                  <a:srgbClr val="333399"/>
                </a:solidFill>
                <a:latin typeface="David" panose="020E0502060401010101" pitchFamily="34" charset="-79"/>
                <a:ea typeface="Calibri"/>
                <a:cs typeface="David" panose="020E0502060401010101" pitchFamily="34" charset="-79"/>
              </a:rPr>
              <a:t>פז"מ</a:t>
            </a:r>
            <a:r>
              <a:rPr lang="he-IL" sz="2000" b="1" dirty="0">
                <a:solidFill>
                  <a:srgbClr val="333399"/>
                </a:solidFill>
                <a:latin typeface="David" panose="020E0502060401010101" pitchFamily="34" charset="-79"/>
                <a:ea typeface="Calibri"/>
                <a:cs typeface="David" panose="020E0502060401010101" pitchFamily="34" charset="-79"/>
              </a:rPr>
              <a:t> ליום העצמאות, ניתן ספר מטעם העמותה. 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buFont typeface="Wingdings" pitchFamily="2" charset="2"/>
              <a:buChar char="ü"/>
            </a:pPr>
            <a:r>
              <a:rPr lang="he-IL" sz="2000" b="1" dirty="0">
                <a:solidFill>
                  <a:srgbClr val="333399"/>
                </a:solidFill>
                <a:latin typeface="David" panose="020E0502060401010101" pitchFamily="34" charset="-79"/>
                <a:ea typeface="Calibri"/>
                <a:cs typeface="David" panose="020E0502060401010101" pitchFamily="34" charset="-79"/>
              </a:rPr>
              <a:t>שי למשפחות שכולות .</a:t>
            </a:r>
            <a:endParaRPr lang="en-US" sz="2000" b="1" dirty="0">
              <a:solidFill>
                <a:srgbClr val="333399"/>
              </a:solidFill>
              <a:latin typeface="David" panose="020E0502060401010101" pitchFamily="34" charset="-79"/>
              <a:ea typeface="Calibri"/>
              <a:cs typeface="David" panose="020E0502060401010101" pitchFamily="34" charset="-79"/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he-IL" sz="2800" b="1" dirty="0">
              <a:solidFill>
                <a:srgbClr val="000099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92604363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>
              <a:defRPr/>
            </a:pPr>
            <a:r>
              <a:rPr lang="he-IL" b="1" u="sng" dirty="0">
                <a:solidFill>
                  <a:srgbClr val="333399"/>
                </a:solidFill>
                <a:latin typeface="David" pitchFamily="34" charset="-79"/>
                <a:cs typeface="David" pitchFamily="34" charset="-79"/>
              </a:rPr>
              <a:t>פעילות העמותה באתר הנצחה </a:t>
            </a:r>
            <a:endParaRPr lang="he-IL" u="sng" dirty="0">
              <a:solidFill>
                <a:srgbClr val="333399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438400" y="1124744"/>
            <a:ext cx="6400800" cy="6048672"/>
          </a:xfrm>
        </p:spPr>
        <p:txBody>
          <a:bodyPr/>
          <a:lstStyle/>
          <a:p>
            <a:pPr lvl="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he-IL" sz="1700" b="1" dirty="0">
                <a:solidFill>
                  <a:srgbClr val="333399"/>
                </a:solidFill>
                <a:latin typeface="David" panose="020E0502060401010101" pitchFamily="34" charset="-79"/>
                <a:ea typeface="Calibri"/>
                <a:cs typeface="David" panose="020E0502060401010101" pitchFamily="34" charset="-79"/>
              </a:rPr>
              <a:t>החלפת שערי הכניסה 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he-IL" sz="1700" b="1" dirty="0">
                <a:solidFill>
                  <a:srgbClr val="333399"/>
                </a:solidFill>
                <a:latin typeface="David" panose="020E0502060401010101" pitchFamily="34" charset="-79"/>
                <a:ea typeface="Calibri"/>
                <a:cs typeface="David" panose="020E0502060401010101" pitchFamily="34" charset="-79"/>
              </a:rPr>
              <a:t>תגבור התאורה  ושדרוג מערכת החשמל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he-IL" sz="1700" b="1" dirty="0">
                <a:solidFill>
                  <a:srgbClr val="333399"/>
                </a:solidFill>
                <a:latin typeface="David" panose="020E0502060401010101" pitchFamily="34" charset="-79"/>
                <a:ea typeface="Calibri"/>
                <a:cs typeface="David" panose="020E0502060401010101" pitchFamily="34" charset="-79"/>
              </a:rPr>
              <a:t>גינון 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he-IL" sz="1700" b="1" dirty="0">
                <a:solidFill>
                  <a:srgbClr val="333399"/>
                </a:solidFill>
                <a:latin typeface="David" panose="020E0502060401010101" pitchFamily="34" charset="-79"/>
                <a:ea typeface="Calibri"/>
                <a:cs typeface="David" panose="020E0502060401010101" pitchFamily="34" charset="-79"/>
              </a:rPr>
              <a:t>החלפת שבילי גישה והכיכר באבנים משתלבות בכניסה הראשית לאתר 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he-IL" sz="1700" b="1" dirty="0">
                <a:solidFill>
                  <a:srgbClr val="333399"/>
                </a:solidFill>
                <a:latin typeface="David" panose="020E0502060401010101" pitchFamily="34" charset="-79"/>
                <a:ea typeface="Calibri"/>
                <a:cs typeface="David" panose="020E0502060401010101" pitchFamily="34" charset="-79"/>
              </a:rPr>
              <a:t>הקמת פרגולה לנוחות המבקרים באתר 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he-IL" sz="1700" b="1" dirty="0">
                <a:solidFill>
                  <a:srgbClr val="333399"/>
                </a:solidFill>
                <a:latin typeface="David" panose="020E0502060401010101" pitchFamily="34" charset="-79"/>
                <a:ea typeface="Calibri"/>
                <a:cs typeface="David" panose="020E0502060401010101" pitchFamily="34" charset="-79"/>
              </a:rPr>
              <a:t>החלפת קו הביוב של השירותים באתר 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he-IL" sz="1700" b="1" dirty="0">
                <a:solidFill>
                  <a:srgbClr val="333399"/>
                </a:solidFill>
                <a:latin typeface="David" panose="020E0502060401010101" pitchFamily="34" charset="-79"/>
                <a:ea typeface="Calibri"/>
                <a:cs typeface="David" panose="020E0502060401010101" pitchFamily="34" charset="-79"/>
              </a:rPr>
              <a:t>צביעת המשרדים והשירותים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he-IL" sz="1700" b="1" dirty="0">
                <a:solidFill>
                  <a:srgbClr val="333399"/>
                </a:solidFill>
                <a:latin typeface="David" panose="020E0502060401010101" pitchFamily="34" charset="-79"/>
                <a:ea typeface="Calibri"/>
                <a:cs typeface="David" panose="020E0502060401010101" pitchFamily="34" charset="-79"/>
              </a:rPr>
              <a:t>בדיקות חשמל וכיבוי אש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he-IL" sz="1700" b="1" dirty="0">
                <a:solidFill>
                  <a:srgbClr val="333399"/>
                </a:solidFill>
                <a:latin typeface="David" panose="020E0502060401010101" pitchFamily="34" charset="-79"/>
                <a:ea typeface="Calibri"/>
                <a:cs typeface="David" panose="020E0502060401010101" pitchFamily="34" charset="-79"/>
              </a:rPr>
              <a:t>טיפול בהסדרת קו הביוב למניעת זרימת  מים לאתר מאזור בית החולים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he-IL" sz="1700" b="1" dirty="0">
                <a:solidFill>
                  <a:srgbClr val="333399"/>
                </a:solidFill>
                <a:latin typeface="David" panose="020E0502060401010101" pitchFamily="34" charset="-79"/>
                <a:ea typeface="Calibri"/>
                <a:cs typeface="David" panose="020E0502060401010101" pitchFamily="34" charset="-79"/>
              </a:rPr>
              <a:t>הצבת מתקני מים קרים לנוחות המבקרים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he-IL" sz="1700" b="1" dirty="0">
                <a:solidFill>
                  <a:srgbClr val="333399"/>
                </a:solidFill>
                <a:latin typeface="David" panose="020E0502060401010101" pitchFamily="34" charset="-79"/>
                <a:ea typeface="Calibri"/>
                <a:cs typeface="David" panose="020E0502060401010101" pitchFamily="34" charset="-79"/>
              </a:rPr>
              <a:t>תחזוקת קירות הנצחה 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he-IL" sz="1700" b="1" dirty="0">
                <a:solidFill>
                  <a:srgbClr val="333399"/>
                </a:solidFill>
                <a:latin typeface="David" panose="020E0502060401010101" pitchFamily="34" charset="-79"/>
                <a:ea typeface="Calibri"/>
                <a:cs typeface="David" panose="020E0502060401010101" pitchFamily="34" charset="-79"/>
              </a:rPr>
              <a:t>איוש מנהל אתר בחצי משרה 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he-IL" sz="2000" b="1" dirty="0">
              <a:solidFill>
                <a:srgbClr val="333399"/>
              </a:solidFill>
              <a:latin typeface="David" panose="020E0502060401010101" pitchFamily="34" charset="-79"/>
              <a:ea typeface="Calibri"/>
              <a:cs typeface="David" panose="020E0502060401010101" pitchFamily="34" charset="-79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he-IL" sz="2000" b="1" dirty="0">
              <a:solidFill>
                <a:srgbClr val="333399"/>
              </a:solidFill>
              <a:latin typeface="David" panose="020E0502060401010101" pitchFamily="34" charset="-79"/>
              <a:ea typeface="Calibri"/>
              <a:cs typeface="David" panose="020E0502060401010101" pitchFamily="34" charset="-79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he-IL" sz="2000" b="1" dirty="0">
              <a:solidFill>
                <a:srgbClr val="333399"/>
              </a:solidFill>
              <a:latin typeface="David" panose="020E0502060401010101" pitchFamily="34" charset="-79"/>
              <a:ea typeface="Calibri"/>
              <a:cs typeface="David" panose="020E0502060401010101" pitchFamily="34" charset="-79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he-IL" sz="2000" b="1" dirty="0">
              <a:solidFill>
                <a:srgbClr val="333399"/>
              </a:solidFill>
              <a:latin typeface="David" panose="020E0502060401010101" pitchFamily="34" charset="-79"/>
              <a:ea typeface="Calibri"/>
              <a:cs typeface="David" panose="020E0502060401010101" pitchFamily="34" charset="-79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he-IL" sz="2000" b="1" dirty="0">
              <a:solidFill>
                <a:srgbClr val="333399"/>
              </a:solidFill>
              <a:latin typeface="David" panose="020E0502060401010101" pitchFamily="34" charset="-79"/>
              <a:ea typeface="Calibri"/>
              <a:cs typeface="David" panose="020E0502060401010101" pitchFamily="34" charset="-79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he-IL" sz="2000" b="1" dirty="0">
              <a:solidFill>
                <a:srgbClr val="333399"/>
              </a:solidFill>
              <a:latin typeface="David" panose="020E0502060401010101" pitchFamily="34" charset="-79"/>
              <a:ea typeface="Calibri"/>
              <a:cs typeface="David" panose="020E0502060401010101" pitchFamily="34" charset="-79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itchFamily="2" charset="2"/>
              <a:buChar char="ü"/>
            </a:pPr>
            <a:endParaRPr lang="en-US" sz="2000" b="1" dirty="0">
              <a:solidFill>
                <a:srgbClr val="333399"/>
              </a:solidFill>
              <a:latin typeface="David" panose="020E0502060401010101" pitchFamily="34" charset="-79"/>
              <a:ea typeface="Calibri"/>
              <a:cs typeface="David" panose="020E0502060401010101" pitchFamily="34" charset="-79"/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he-IL" sz="2800" b="1" dirty="0">
              <a:solidFill>
                <a:srgbClr val="000099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0624728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>
              <a:defRPr/>
            </a:pPr>
            <a:r>
              <a:rPr lang="he-IL" b="1" u="sng" dirty="0">
                <a:solidFill>
                  <a:srgbClr val="333399"/>
                </a:solidFill>
                <a:latin typeface="David" pitchFamily="34" charset="-79"/>
                <a:cs typeface="David" pitchFamily="34" charset="-79"/>
              </a:rPr>
              <a:t>פעילות עיריית רמת-גן באתר הנצחה </a:t>
            </a:r>
            <a:endParaRPr lang="he-IL" u="sng" dirty="0">
              <a:solidFill>
                <a:srgbClr val="333399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438400" y="1340768"/>
            <a:ext cx="6400800" cy="5069160"/>
          </a:xfrm>
        </p:spPr>
        <p:txBody>
          <a:bodyPr/>
          <a:lstStyle/>
          <a:p>
            <a:pPr lvl="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he-IL" sz="2000" b="1" dirty="0">
                <a:solidFill>
                  <a:srgbClr val="333399"/>
                </a:solidFill>
                <a:latin typeface="David" panose="020E0502060401010101" pitchFamily="34" charset="-79"/>
                <a:ea typeface="Calibri"/>
                <a:cs typeface="David" panose="020E0502060401010101" pitchFamily="34" charset="-79"/>
              </a:rPr>
              <a:t>פינוי אשפה וגזם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he-IL" sz="2000" b="1" dirty="0">
                <a:solidFill>
                  <a:srgbClr val="333399"/>
                </a:solidFill>
                <a:latin typeface="David" panose="020E0502060401010101" pitchFamily="34" charset="-79"/>
                <a:ea typeface="Calibri"/>
                <a:cs typeface="David" panose="020E0502060401010101" pitchFamily="34" charset="-79"/>
              </a:rPr>
              <a:t>ניקיון באתר ע"י מטאטא כביש 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he-IL" sz="2000" b="1" dirty="0">
                <a:solidFill>
                  <a:srgbClr val="333399"/>
                </a:solidFill>
                <a:latin typeface="David" panose="020E0502060401010101" pitchFamily="34" charset="-79"/>
                <a:ea typeface="Calibri"/>
                <a:cs typeface="David" panose="020E0502060401010101" pitchFamily="34" charset="-79"/>
              </a:rPr>
              <a:t>גינון 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he-IL" sz="2000" b="1" dirty="0">
                <a:solidFill>
                  <a:srgbClr val="333399"/>
                </a:solidFill>
                <a:latin typeface="David" panose="020E0502060401010101" pitchFamily="34" charset="-79"/>
                <a:ea typeface="Calibri"/>
                <a:cs typeface="David" panose="020E0502060401010101" pitchFamily="34" charset="-79"/>
              </a:rPr>
              <a:t>אחזקה שוטפת של הגידור והשערים באתר 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he-IL" sz="2000" b="1" dirty="0">
                <a:solidFill>
                  <a:srgbClr val="333399"/>
                </a:solidFill>
                <a:latin typeface="David" panose="020E0502060401010101" pitchFamily="34" charset="-79"/>
                <a:ea typeface="Calibri"/>
                <a:cs typeface="David" panose="020E0502060401010101" pitchFamily="34" charset="-79"/>
              </a:rPr>
              <a:t>צביעה ותיקון ספסלים , תרנים, עמודים עפ"י צורך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he-IL" sz="2000" b="1" dirty="0">
                <a:solidFill>
                  <a:srgbClr val="333399"/>
                </a:solidFill>
                <a:latin typeface="David" panose="020E0502060401010101" pitchFamily="34" charset="-79"/>
                <a:ea typeface="Calibri"/>
                <a:cs typeface="David" panose="020E0502060401010101" pitchFamily="34" charset="-79"/>
              </a:rPr>
              <a:t>גיזום עצים עפ"י צורך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he-IL" sz="2000" b="1" dirty="0">
                <a:solidFill>
                  <a:srgbClr val="333399"/>
                </a:solidFill>
                <a:latin typeface="David" panose="020E0502060401010101" pitchFamily="34" charset="-79"/>
                <a:ea typeface="Calibri"/>
                <a:cs typeface="David" panose="020E0502060401010101" pitchFamily="34" charset="-79"/>
              </a:rPr>
              <a:t>תיקוני חשמל עפ"י צורך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he-IL" sz="2000" b="1" dirty="0">
              <a:solidFill>
                <a:srgbClr val="333399"/>
              </a:solidFill>
              <a:latin typeface="David" panose="020E0502060401010101" pitchFamily="34" charset="-79"/>
              <a:ea typeface="Calibri"/>
              <a:cs typeface="David" panose="020E0502060401010101" pitchFamily="34" charset="-79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he-IL" sz="2000" b="1" dirty="0">
              <a:solidFill>
                <a:srgbClr val="333399"/>
              </a:solidFill>
              <a:latin typeface="David" panose="020E0502060401010101" pitchFamily="34" charset="-79"/>
              <a:ea typeface="Calibri"/>
              <a:cs typeface="David" panose="020E0502060401010101" pitchFamily="34" charset="-79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he-IL" sz="2000" b="1" dirty="0">
              <a:solidFill>
                <a:srgbClr val="333399"/>
              </a:solidFill>
              <a:latin typeface="David" panose="020E0502060401010101" pitchFamily="34" charset="-79"/>
              <a:ea typeface="Calibri"/>
              <a:cs typeface="David" panose="020E0502060401010101" pitchFamily="34" charset="-79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he-IL" sz="2000" b="1" dirty="0">
              <a:solidFill>
                <a:srgbClr val="333399"/>
              </a:solidFill>
              <a:latin typeface="David" panose="020E0502060401010101" pitchFamily="34" charset="-79"/>
              <a:ea typeface="Calibri"/>
              <a:cs typeface="David" panose="020E0502060401010101" pitchFamily="34" charset="-79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he-IL" sz="2000" b="1" dirty="0">
              <a:solidFill>
                <a:srgbClr val="333399"/>
              </a:solidFill>
              <a:latin typeface="David" panose="020E0502060401010101" pitchFamily="34" charset="-79"/>
              <a:ea typeface="Calibri"/>
              <a:cs typeface="David" panose="020E0502060401010101" pitchFamily="34" charset="-79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he-IL" sz="2000" b="1" dirty="0">
              <a:solidFill>
                <a:srgbClr val="333399"/>
              </a:solidFill>
              <a:latin typeface="David" panose="020E0502060401010101" pitchFamily="34" charset="-79"/>
              <a:ea typeface="Calibri"/>
              <a:cs typeface="David" panose="020E0502060401010101" pitchFamily="34" charset="-79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itchFamily="2" charset="2"/>
              <a:buChar char="ü"/>
            </a:pPr>
            <a:endParaRPr lang="en-US" sz="2000" b="1" dirty="0">
              <a:solidFill>
                <a:srgbClr val="333399"/>
              </a:solidFill>
              <a:latin typeface="David" panose="020E0502060401010101" pitchFamily="34" charset="-79"/>
              <a:ea typeface="Calibri"/>
              <a:cs typeface="David" panose="020E0502060401010101" pitchFamily="34" charset="-79"/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he-IL" sz="2800" b="1" dirty="0">
              <a:solidFill>
                <a:srgbClr val="000099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09421915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posal">
  <a:themeElements>
    <a:clrScheme name="Proposal 8">
      <a:dk1>
        <a:srgbClr val="000000"/>
      </a:dk1>
      <a:lt1>
        <a:srgbClr val="FFFFFF"/>
      </a:lt1>
      <a:dk2>
        <a:srgbClr val="8C0039"/>
      </a:dk2>
      <a:lt2>
        <a:srgbClr val="660066"/>
      </a:lt2>
      <a:accent1>
        <a:srgbClr val="C58BF9"/>
      </a:accent1>
      <a:accent2>
        <a:srgbClr val="9966FF"/>
      </a:accent2>
      <a:accent3>
        <a:srgbClr val="FFFFFF"/>
      </a:accent3>
      <a:accent4>
        <a:srgbClr val="000000"/>
      </a:accent4>
      <a:accent5>
        <a:srgbClr val="DFC4FB"/>
      </a:accent5>
      <a:accent6>
        <a:srgbClr val="8A5CE7"/>
      </a:accent6>
      <a:hlink>
        <a:srgbClr val="E4005C"/>
      </a:hlink>
      <a:folHlink>
        <a:srgbClr val="C36C03"/>
      </a:folHlink>
    </a:clrScheme>
    <a:fontScheme name="Proposal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e-I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e-I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Proposal 1">
        <a:dk1>
          <a:srgbClr val="777777"/>
        </a:dk1>
        <a:lt1>
          <a:srgbClr val="FFFFFF"/>
        </a:lt1>
        <a:dk2>
          <a:srgbClr val="333333"/>
        </a:dk2>
        <a:lt2>
          <a:srgbClr val="FFF4C3"/>
        </a:lt2>
        <a:accent1>
          <a:srgbClr val="C892FA"/>
        </a:accent1>
        <a:accent2>
          <a:srgbClr val="9966FF"/>
        </a:accent2>
        <a:accent3>
          <a:srgbClr val="ADADAD"/>
        </a:accent3>
        <a:accent4>
          <a:srgbClr val="DADADA"/>
        </a:accent4>
        <a:accent5>
          <a:srgbClr val="E0C7FC"/>
        </a:accent5>
        <a:accent6>
          <a:srgbClr val="8A5CE7"/>
        </a:accent6>
        <a:hlink>
          <a:srgbClr val="E4005C"/>
        </a:hlink>
        <a:folHlink>
          <a:srgbClr val="DC7A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2">
        <a:dk1>
          <a:srgbClr val="1C1C1C"/>
        </a:dk1>
        <a:lt1>
          <a:srgbClr val="FFFFFF"/>
        </a:lt1>
        <a:dk2>
          <a:srgbClr val="5F5F5F"/>
        </a:dk2>
        <a:lt2>
          <a:srgbClr val="FFFFCC"/>
        </a:lt2>
        <a:accent1>
          <a:srgbClr val="4A5B64"/>
        </a:accent1>
        <a:accent2>
          <a:srgbClr val="AF9387"/>
        </a:accent2>
        <a:accent3>
          <a:srgbClr val="B6B6B6"/>
        </a:accent3>
        <a:accent4>
          <a:srgbClr val="DADADA"/>
        </a:accent4>
        <a:accent5>
          <a:srgbClr val="B1B5B8"/>
        </a:accent5>
        <a:accent6>
          <a:srgbClr val="9E857A"/>
        </a:accent6>
        <a:hlink>
          <a:srgbClr val="F3C43F"/>
        </a:hlink>
        <a:folHlink>
          <a:srgbClr val="66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3">
        <a:dk1>
          <a:srgbClr val="4D4D4D"/>
        </a:dk1>
        <a:lt1>
          <a:srgbClr val="FFFFFF"/>
        </a:lt1>
        <a:dk2>
          <a:srgbClr val="666699"/>
        </a:dk2>
        <a:lt2>
          <a:srgbClr val="FFFFCC"/>
        </a:lt2>
        <a:accent1>
          <a:srgbClr val="8D8DB3"/>
        </a:accent1>
        <a:accent2>
          <a:srgbClr val="7A25D7"/>
        </a:accent2>
        <a:accent3>
          <a:srgbClr val="B8B8CA"/>
        </a:accent3>
        <a:accent4>
          <a:srgbClr val="DADADA"/>
        </a:accent4>
        <a:accent5>
          <a:srgbClr val="C5C5D6"/>
        </a:accent5>
        <a:accent6>
          <a:srgbClr val="6E20C3"/>
        </a:accent6>
        <a:hlink>
          <a:srgbClr val="66CCFF"/>
        </a:hlink>
        <a:folHlink>
          <a:srgbClr val="3333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4">
        <a:dk1>
          <a:srgbClr val="10187C"/>
        </a:dk1>
        <a:lt1>
          <a:srgbClr val="F8F8F8"/>
        </a:lt1>
        <a:dk2>
          <a:srgbClr val="538DC7"/>
        </a:dk2>
        <a:lt2>
          <a:srgbClr val="CCECFF"/>
        </a:lt2>
        <a:accent1>
          <a:srgbClr val="879EC7"/>
        </a:accent1>
        <a:accent2>
          <a:srgbClr val="461B8B"/>
        </a:accent2>
        <a:accent3>
          <a:srgbClr val="B3C5E0"/>
        </a:accent3>
        <a:accent4>
          <a:srgbClr val="D4D4D4"/>
        </a:accent4>
        <a:accent5>
          <a:srgbClr val="C3CCE0"/>
        </a:accent5>
        <a:accent6>
          <a:srgbClr val="3F177D"/>
        </a:accent6>
        <a:hlink>
          <a:srgbClr val="0000FF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5">
        <a:dk1>
          <a:srgbClr val="002F2E"/>
        </a:dk1>
        <a:lt1>
          <a:srgbClr val="FFFFFF"/>
        </a:lt1>
        <a:dk2>
          <a:srgbClr val="008080"/>
        </a:dk2>
        <a:lt2>
          <a:srgbClr val="FFFFCC"/>
        </a:lt2>
        <a:accent1>
          <a:srgbClr val="0E6A52"/>
        </a:accent1>
        <a:accent2>
          <a:srgbClr val="3553A7"/>
        </a:accent2>
        <a:accent3>
          <a:srgbClr val="AAC0C0"/>
        </a:accent3>
        <a:accent4>
          <a:srgbClr val="DADADA"/>
        </a:accent4>
        <a:accent5>
          <a:srgbClr val="AAB9B3"/>
        </a:accent5>
        <a:accent6>
          <a:srgbClr val="2F4A97"/>
        </a:accent6>
        <a:hlink>
          <a:srgbClr val="1ACE9F"/>
        </a:hlink>
        <a:folHlink>
          <a:srgbClr val="B5B5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6">
        <a:dk1>
          <a:srgbClr val="000000"/>
        </a:dk1>
        <a:lt1>
          <a:srgbClr val="E3FFFF"/>
        </a:lt1>
        <a:dk2>
          <a:srgbClr val="4400A8"/>
        </a:dk2>
        <a:lt2>
          <a:srgbClr val="005452"/>
        </a:lt2>
        <a:accent1>
          <a:srgbClr val="92CAC9"/>
        </a:accent1>
        <a:accent2>
          <a:srgbClr val="009999"/>
        </a:accent2>
        <a:accent3>
          <a:srgbClr val="EFFFFF"/>
        </a:accent3>
        <a:accent4>
          <a:srgbClr val="000000"/>
        </a:accent4>
        <a:accent5>
          <a:srgbClr val="C7E1E1"/>
        </a:accent5>
        <a:accent6>
          <a:srgbClr val="008A8A"/>
        </a:accent6>
        <a:hlink>
          <a:srgbClr val="187C16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posal 7">
        <a:dk1>
          <a:srgbClr val="000000"/>
        </a:dk1>
        <a:lt1>
          <a:srgbClr val="CCFF99"/>
        </a:lt1>
        <a:dk2>
          <a:srgbClr val="CC99FF"/>
        </a:dk2>
        <a:lt2>
          <a:srgbClr val="1B3600"/>
        </a:lt2>
        <a:accent1>
          <a:srgbClr val="009900"/>
        </a:accent1>
        <a:accent2>
          <a:srgbClr val="B7CA02"/>
        </a:accent2>
        <a:accent3>
          <a:srgbClr val="E2FFCA"/>
        </a:accent3>
        <a:accent4>
          <a:srgbClr val="000000"/>
        </a:accent4>
        <a:accent5>
          <a:srgbClr val="AACAAA"/>
        </a:accent5>
        <a:accent6>
          <a:srgbClr val="A6B702"/>
        </a:accent6>
        <a:hlink>
          <a:srgbClr val="FFCC0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posal 8">
        <a:dk1>
          <a:srgbClr val="000000"/>
        </a:dk1>
        <a:lt1>
          <a:srgbClr val="FFFFFF"/>
        </a:lt1>
        <a:dk2>
          <a:srgbClr val="8C0039"/>
        </a:dk2>
        <a:lt2>
          <a:srgbClr val="660066"/>
        </a:lt2>
        <a:accent1>
          <a:srgbClr val="C58BF9"/>
        </a:accent1>
        <a:accent2>
          <a:srgbClr val="9966FF"/>
        </a:accent2>
        <a:accent3>
          <a:srgbClr val="FFFFFF"/>
        </a:accent3>
        <a:accent4>
          <a:srgbClr val="000000"/>
        </a:accent4>
        <a:accent5>
          <a:srgbClr val="DFC4FB"/>
        </a:accent5>
        <a:accent6>
          <a:srgbClr val="8A5CE7"/>
        </a:accent6>
        <a:hlink>
          <a:srgbClr val="E4005C"/>
        </a:hlink>
        <a:folHlink>
          <a:srgbClr val="C36C0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Proposal</Template>
  <TotalTime>2042</TotalTime>
  <Words>564</Words>
  <Application>Microsoft Office PowerPoint</Application>
  <PresentationFormat>‫הצגה על המסך (4:3)</PresentationFormat>
  <Paragraphs>99</Paragraphs>
  <Slides>11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11</vt:i4>
      </vt:variant>
    </vt:vector>
  </HeadingPairs>
  <TitlesOfParts>
    <vt:vector size="16" baseType="lpstr">
      <vt:lpstr>Arial</vt:lpstr>
      <vt:lpstr>Calibri</vt:lpstr>
      <vt:lpstr>David</vt:lpstr>
      <vt:lpstr>Wingdings</vt:lpstr>
      <vt:lpstr>Proposal</vt:lpstr>
      <vt:lpstr>עמותת חיל משאבי האנוש(שלישות) ישיבת הנהלה מס' 17 27 נוב' 2019</vt:lpstr>
      <vt:lpstr>החזון</vt:lpstr>
      <vt:lpstr>מטרות</vt:lpstr>
      <vt:lpstr>עבר הווה ועתיד</vt:lpstr>
      <vt:lpstr>מוסדות העמותה</vt:lpstr>
      <vt:lpstr>אירועים שנתיים </vt:lpstr>
      <vt:lpstr>פעילות משותפת עם החיל</vt:lpstr>
      <vt:lpstr>פעילות העמותה באתר הנצחה </vt:lpstr>
      <vt:lpstr>פעילות עיריית רמת-גן באתר הנצחה </vt:lpstr>
      <vt:lpstr>מצגת של PowerPoint‏</vt:lpstr>
      <vt:lpstr>מייסדי העמותה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ישיבת הנהלת עמותת "ידידי חיל השלישות" מיום 18 ספט' 2011</dc:title>
  <dc:creator>dror</dc:creator>
  <cp:lastModifiedBy>My Documents</cp:lastModifiedBy>
  <cp:revision>496</cp:revision>
  <cp:lastPrinted>2018-05-12T08:56:25Z</cp:lastPrinted>
  <dcterms:created xsi:type="dcterms:W3CDTF">2011-09-18T09:44:30Z</dcterms:created>
  <dcterms:modified xsi:type="dcterms:W3CDTF">2019-11-16T09:26:47Z</dcterms:modified>
</cp:coreProperties>
</file>