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1" r:id="rId1"/>
  </p:sldMasterIdLst>
  <p:notesMasterIdLst>
    <p:notesMasterId r:id="rId13"/>
  </p:notesMasterIdLst>
  <p:handoutMasterIdLst>
    <p:handoutMasterId r:id="rId14"/>
  </p:handoutMasterIdLst>
  <p:sldIdLst>
    <p:sldId id="295" r:id="rId2"/>
    <p:sldId id="365" r:id="rId3"/>
    <p:sldId id="366" r:id="rId4"/>
    <p:sldId id="367" r:id="rId5"/>
    <p:sldId id="368" r:id="rId6"/>
    <p:sldId id="386" r:id="rId7"/>
    <p:sldId id="363" r:id="rId8"/>
    <p:sldId id="404" r:id="rId9"/>
    <p:sldId id="405" r:id="rId10"/>
    <p:sldId id="320" r:id="rId11"/>
    <p:sldId id="403" r:id="rId12"/>
  </p:sldIdLst>
  <p:sldSz cx="9144000" cy="6858000" type="screen4x3"/>
  <p:notesSz cx="6797675" cy="9926638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0066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2382" y="0"/>
            <a:ext cx="2945293" cy="49688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67" y="0"/>
            <a:ext cx="2945293" cy="49688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2382" y="9428183"/>
            <a:ext cx="2945293" cy="49688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67" y="9428183"/>
            <a:ext cx="2945293" cy="49688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300"/>
            </a:lvl1pPr>
          </a:lstStyle>
          <a:p>
            <a:pPr>
              <a:defRPr/>
            </a:pPr>
            <a:fld id="{087D9180-DF49-4CF8-96AA-B3263756F5A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7629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382" y="0"/>
            <a:ext cx="2945293" cy="496882"/>
          </a:xfrm>
          <a:prstGeom prst="rect">
            <a:avLst/>
          </a:prstGeom>
        </p:spPr>
        <p:txBody>
          <a:bodyPr vert="horz" lIns="90434" tIns="45217" rIns="90434" bIns="4521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67" y="0"/>
            <a:ext cx="2945293" cy="496882"/>
          </a:xfrm>
          <a:prstGeom prst="rect">
            <a:avLst/>
          </a:prstGeom>
        </p:spPr>
        <p:txBody>
          <a:bodyPr vert="horz" lIns="90434" tIns="45217" rIns="90434" bIns="45217" rtlCol="1"/>
          <a:lstStyle>
            <a:lvl1pPr algn="l">
              <a:defRPr sz="1200"/>
            </a:lvl1pPr>
          </a:lstStyle>
          <a:p>
            <a:fld id="{9E2CAD50-8F35-4820-B6FB-A5F3E1BF19FF}" type="datetimeFigureOut">
              <a:rPr lang="he-IL" smtClean="0"/>
              <a:t>י"ד/אלול/תשפ"א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4" tIns="45217" rIns="90434" bIns="4521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924" y="4776989"/>
            <a:ext cx="5437827" cy="3909016"/>
          </a:xfrm>
          <a:prstGeom prst="rect">
            <a:avLst/>
          </a:prstGeom>
        </p:spPr>
        <p:txBody>
          <a:bodyPr vert="horz" lIns="90434" tIns="45217" rIns="90434" bIns="45217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382" y="9429756"/>
            <a:ext cx="2945293" cy="496882"/>
          </a:xfrm>
          <a:prstGeom prst="rect">
            <a:avLst/>
          </a:prstGeom>
        </p:spPr>
        <p:txBody>
          <a:bodyPr vert="horz" lIns="90434" tIns="45217" rIns="90434" bIns="4521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67" y="9429756"/>
            <a:ext cx="2945293" cy="496882"/>
          </a:xfrm>
          <a:prstGeom prst="rect">
            <a:avLst/>
          </a:prstGeom>
        </p:spPr>
        <p:txBody>
          <a:bodyPr vert="horz" lIns="90434" tIns="45217" rIns="90434" bIns="45217" rtlCol="1" anchor="b"/>
          <a:lstStyle>
            <a:lvl1pPr algn="l">
              <a:defRPr sz="1200"/>
            </a:lvl1pPr>
          </a:lstStyle>
          <a:p>
            <a:fld id="{09E2762F-B695-433C-9F79-FFB71F92F4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937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noProof="0"/>
              <a:t>לחץ כדי לערוך סגנון כותרת משנה של תבנית בסיס</a:t>
            </a: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1F3C5-0C7B-427A-87A9-152FF41F975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14333592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189CB-DBDF-4DA7-96FC-384882A18C6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83295142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2735A-C99F-418D-9B11-2BB2BAE78C7B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238034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91DAD-BF7C-4F97-8A86-56CD21C77347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41979255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48F83-B14B-4DE0-87F9-F2B95DC930B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58231006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CF513-BC66-486C-BA62-B75C7CE2395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59866625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6337B-3A46-4A9F-B274-2185A0A4AF9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4211327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07993-3776-4144-9851-BE24D1A9130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0864373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D118E-1BD4-4B0B-B99D-2F5CBC3659AC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47162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429D9-D663-4CAD-BCAB-7E5D2297FD33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60470481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50D53-81EC-44B6-8B21-F0AD52FEC85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09856816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68611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86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3762496-4ABD-46E2-81EE-A8B1E88C590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6" r:id="rId1"/>
    <p:sldLayoutId id="2147484426" r:id="rId2"/>
    <p:sldLayoutId id="2147484427" r:id="rId3"/>
    <p:sldLayoutId id="2147484428" r:id="rId4"/>
    <p:sldLayoutId id="2147484429" r:id="rId5"/>
    <p:sldLayoutId id="2147484430" r:id="rId6"/>
    <p:sldLayoutId id="2147484431" r:id="rId7"/>
    <p:sldLayoutId id="2147484432" r:id="rId8"/>
    <p:sldLayoutId id="2147484433" r:id="rId9"/>
    <p:sldLayoutId id="2147484434" r:id="rId10"/>
    <p:sldLayoutId id="2147484435" r:id="rId11"/>
  </p:sldLayoutIdLst>
  <p:transition spd="slow"/>
  <p:txStyles>
    <p:titleStyle>
      <a:lvl1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262830"/>
            <a:ext cx="8489702" cy="2088232"/>
          </a:xfrm>
        </p:spPr>
        <p:txBody>
          <a:bodyPr/>
          <a:lstStyle/>
          <a:p>
            <a:pPr eaLnBrk="1" hangingPunct="1">
              <a:defRPr/>
            </a:pPr>
            <a:r>
              <a:rPr lang="he-IL" sz="4400" b="1" dirty="0">
                <a:solidFill>
                  <a:srgbClr val="33339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עמותת "חיל משאבי האנוש(שלישות)</a:t>
            </a:r>
            <a:endParaRPr lang="en-US" sz="4400" b="1" dirty="0">
              <a:solidFill>
                <a:srgbClr val="333399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613" y="1600200"/>
            <a:ext cx="68595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he-IL" sz="28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he-IL" sz="28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e-IL" sz="4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כל פעילות החברים בעמותה הינה התנדבותית</a:t>
            </a:r>
          </a:p>
          <a:p>
            <a:pPr eaLnBrk="1" hangingPunct="1">
              <a:lnSpc>
                <a:spcPct val="80000"/>
              </a:lnSpc>
              <a:defRPr/>
            </a:pPr>
            <a:endParaRPr lang="he-IL" sz="28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he-IL" sz="28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he-IL" sz="28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he-IL" sz="2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608112"/>
          </a:xfrm>
        </p:spPr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מייסדי העמותה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17068" y="1093695"/>
            <a:ext cx="6643464" cy="573325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משה נתיב (ז"ל).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דני רז (ז"ל).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בני דקל (ז"ל).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יצחק ברנר (ז"ל).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 err="1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צפיה</a:t>
            </a: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 גילת (ז"ל).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יצחק שני.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יוסי </a:t>
            </a:r>
            <a:r>
              <a:rPr lang="he-IL" b="1" dirty="0" err="1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דרמר</a:t>
            </a: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יוני נוקד.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אשר </a:t>
            </a:r>
            <a:r>
              <a:rPr lang="he-IL" b="1" dirty="0" err="1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מייבסקי</a:t>
            </a: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.</a:t>
            </a:r>
          </a:p>
        </p:txBody>
      </p:sp>
      <p:sp>
        <p:nvSpPr>
          <p:cNvPr id="3" name="לחצן פעולה: קדימה או הבא 2">
            <a:hlinkClick r:id="" action="ppaction://hlinkshowjump?jump=lastslideviewed" highlightClick="1"/>
          </p:cNvPr>
          <p:cNvSpPr/>
          <p:nvPr/>
        </p:nvSpPr>
        <p:spPr bwMode="auto">
          <a:xfrm>
            <a:off x="4860032" y="5589240"/>
            <a:ext cx="1042416" cy="1042416"/>
          </a:xfrm>
          <a:prstGeom prst="actionButtonForwardNex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10163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he-IL" b="1" u="sng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החזון</a:t>
            </a:r>
            <a:endParaRPr lang="en-US" b="1" u="sng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975" y="1600200"/>
            <a:ext cx="6499225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לפעול בנושא הנצחה ומורשת של החיל, שמירה והידוק הקשר עם יוצאי החיל, </a:t>
            </a:r>
            <a:r>
              <a:rPr lang="he-IL" b="1" dirty="0" err="1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פורשיו</a:t>
            </a: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 והמשפחות השכולות וסיוע לחיל במשימותיו.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he-IL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6682907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42356" y="-15483"/>
            <a:ext cx="6400800" cy="1219200"/>
          </a:xfrm>
        </p:spPr>
        <p:txBody>
          <a:bodyPr/>
          <a:lstStyle/>
          <a:p>
            <a:pPr algn="r" eaLnBrk="1" hangingPunct="1">
              <a:defRPr/>
            </a:pPr>
            <a:r>
              <a:rPr lang="he-IL" b="1" u="sng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מטרות</a:t>
            </a:r>
            <a:endParaRPr lang="en-US" b="1" u="sng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1024" y="836712"/>
            <a:ext cx="6643464" cy="54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לתעד את מורשת החיל, ליזום פעילויות הקשורות בה לשם הנחלתה והטמעתה בקרב המשרתים.</a:t>
            </a: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rgbClr val="3333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 לפעול ולסייע לחיל בתחום ההנצחה והמורשת וחיזוק הקשר עם המשפחות השכולות.</a:t>
            </a: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rgbClr val="3333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 אחזקת אתר ההנצחה והנצחת חללי החיל.</a:t>
            </a: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rgbClr val="3333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 לתת סיוע ומענה למשימות חייליות ייחודיות.</a:t>
            </a: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rgbClr val="3333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 לפעול לשמירת הקשר בין המשרתים, יוצאי ופורשי החיל על ידי יזום פעילות: מקצועית, חברתית, רווחה, כלכלית ותעסוקתית. </a:t>
            </a: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rgbClr val="3333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 לפעול לגיוס משאבים למימוש החזון ומטרות העמותה</a:t>
            </a:r>
            <a:endParaRPr lang="en-US" sz="24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393263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608112"/>
          </a:xfrm>
        </p:spPr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עבר הווה ועתיד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21024" y="836712"/>
            <a:ext cx="6643464" cy="60212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342900" lvl="8" indent="-342900">
              <a:lnSpc>
                <a:spcPct val="90000"/>
              </a:lnSpc>
              <a:defRPr/>
            </a:pPr>
            <a:r>
              <a:rPr lang="he-IL" b="1" dirty="0">
                <a:solidFill>
                  <a:srgbClr val="000099"/>
                </a:solidFill>
                <a:cs typeface="David" pitchFamily="34" charset="-79"/>
              </a:rPr>
              <a:t>עמותת יוצאי </a:t>
            </a:r>
            <a:r>
              <a:rPr lang="he-IL" b="1" dirty="0" err="1">
                <a:solidFill>
                  <a:srgbClr val="000099"/>
                </a:solidFill>
                <a:cs typeface="David" pitchFamily="34" charset="-79"/>
              </a:rPr>
              <a:t>חש"ל</a:t>
            </a:r>
            <a:r>
              <a:rPr lang="he-IL" b="1" dirty="0">
                <a:solidFill>
                  <a:srgbClr val="000099"/>
                </a:solidFill>
                <a:cs typeface="David" pitchFamily="34" charset="-79"/>
              </a:rPr>
              <a:t> נרשמה כחוק באוג' 1990, במשרד המשפטים. </a:t>
            </a:r>
            <a:r>
              <a:rPr lang="he-IL" b="1" dirty="0">
                <a:solidFill>
                  <a:srgbClr val="000099"/>
                </a:solidFill>
                <a:cs typeface="David" pitchFamily="34" charset="-79"/>
                <a:hlinkClick r:id="rId2" action="ppaction://hlinksldjump"/>
              </a:rPr>
              <a:t>רשימת מייסדי העמותה</a:t>
            </a:r>
            <a:endParaRPr lang="en-US" b="1" dirty="0">
              <a:solidFill>
                <a:srgbClr val="000099"/>
              </a:solidFill>
              <a:cs typeface="David" pitchFamily="34" charset="-79"/>
            </a:endParaRPr>
          </a:p>
          <a:p>
            <a:pPr lvl="0"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בחזון מייסדי העמותה הוצבו הערכים של הנצחה ומורשת חיל השלישות.</a:t>
            </a:r>
            <a:endParaRPr lang="en-US" sz="2000" b="1" dirty="0">
              <a:solidFill>
                <a:srgbClr val="000099"/>
              </a:solidFill>
              <a:cs typeface="David" pitchFamily="34" charset="-79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לאחר שנתיים של עשייה בתחומי ההנצחה והמורשת החיילית, בניסיון להקים אתר הנצחה לחיל השלישות, חדלה העמותה מפעילותה. </a:t>
            </a:r>
            <a:endParaRPr lang="en-US" sz="2000" b="1" dirty="0">
              <a:solidFill>
                <a:srgbClr val="000099"/>
              </a:solidFill>
              <a:cs typeface="David" pitchFamily="34" charset="-79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בשנת 2004 חזרה העמותה לפעילות, בתחומי ההנצחה, נעשה ניסיון נוסף להגשים את </a:t>
            </a:r>
            <a:r>
              <a:rPr lang="he-IL" sz="2000" b="1" dirty="0" err="1">
                <a:solidFill>
                  <a:srgbClr val="000099"/>
                </a:solidFill>
                <a:cs typeface="David" pitchFamily="34" charset="-79"/>
              </a:rPr>
              <a:t>חזון</a:t>
            </a: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 הקמת אתר ההנצחה החילי.</a:t>
            </a:r>
            <a:endParaRPr lang="en-US" sz="2000" b="1" dirty="0">
              <a:solidFill>
                <a:srgbClr val="000099"/>
              </a:solidFill>
              <a:cs typeface="David" pitchFamily="34" charset="-79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העמותה חידשה את פעילותה במרץ 2010 בשמה החדש, "עמותת ידידי חיל השלישות".</a:t>
            </a:r>
            <a:endParaRPr lang="en-US" sz="2000" b="1" dirty="0">
              <a:solidFill>
                <a:srgbClr val="000099"/>
              </a:solidFill>
              <a:cs typeface="David" pitchFamily="34" charset="-79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באוג' 2014 התממש החזון, על פי בקשת משרד הביטחון-אגף המשפחות וחיל השלישות, העמותה נרשמה כספק משרד הביטחון לקבלת תקציב, וקיבלה את האחריות על אתר ההנצחה והמורשת בתל השומר.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במאי 2018 שונה שם העמותה ל-"עמותת חיל משאבי האנוש         (שלישות),זאת לאור שינוי שם החיל  לחיל משאבי האנוש.</a:t>
            </a:r>
            <a:r>
              <a:rPr lang="he-IL" sz="2400" b="1" dirty="0">
                <a:solidFill>
                  <a:srgbClr val="000099"/>
                </a:solidFill>
                <a:cs typeface="David" pitchFamily="34" charset="-79"/>
              </a:rPr>
              <a:t>. </a:t>
            </a:r>
            <a:endParaRPr lang="en-US" sz="2400" b="1" dirty="0">
              <a:solidFill>
                <a:srgbClr val="000099"/>
              </a:solidFill>
              <a:cs typeface="David" pitchFamily="34" charset="-79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b="1" kern="0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07466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מוסדות העמותה</a:t>
            </a:r>
            <a:endParaRPr lang="en-US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125538"/>
            <a:ext cx="6310313" cy="5616575"/>
          </a:xfrm>
        </p:spPr>
        <p:txBody>
          <a:bodyPr/>
          <a:lstStyle/>
          <a:p>
            <a:pPr eaLnBrk="1" hangingPunct="1">
              <a:defRPr/>
            </a:pPr>
            <a:r>
              <a:rPr lang="he-IL" sz="2800" b="1" u="sng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הנהלה 44 </a:t>
            </a:r>
            <a:r>
              <a:rPr lang="he-IL" sz="28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חברים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יו"ר-תא"ל (מיל</a:t>
            </a:r>
            <a:r>
              <a:rPr lang="en-US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'</a:t>
            </a: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) צביקה וקסברג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מ"מ יו"ר-תא"ל (מיל') איתן לוי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מנכ"ל-סא"ל (מיל</a:t>
            </a:r>
            <a:r>
              <a:rPr lang="en-US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'</a:t>
            </a: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) דרור טוקר</a:t>
            </a:r>
          </a:p>
          <a:p>
            <a:pPr eaLnBrk="1" hangingPunct="1">
              <a:defRPr/>
            </a:pPr>
            <a:endParaRPr lang="he-IL" sz="2400" b="1" dirty="0">
              <a:solidFill>
                <a:srgbClr val="000099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eaLnBrk="1" hangingPunct="1">
              <a:defRPr/>
            </a:pPr>
            <a:r>
              <a:rPr lang="he-IL" sz="2800" b="1" u="sng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ועדת בקורת</a:t>
            </a:r>
            <a:r>
              <a:rPr lang="he-IL" sz="28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-3 חברים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יו"ר-סא"ל (מיל') אשר </a:t>
            </a:r>
            <a:r>
              <a:rPr lang="he-IL" sz="2400" b="1" dirty="0" err="1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מייבסקי</a:t>
            </a:r>
            <a:endParaRPr lang="he-IL" sz="2400" b="1" dirty="0">
              <a:solidFill>
                <a:srgbClr val="000099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eaLnBrk="1" hangingPunct="1">
              <a:defRPr/>
            </a:pPr>
            <a:endParaRPr lang="he-IL" sz="2400" b="1" dirty="0">
              <a:solidFill>
                <a:srgbClr val="000099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eaLnBrk="1" hangingPunct="1">
              <a:defRPr/>
            </a:pPr>
            <a:r>
              <a:rPr lang="he-IL" sz="2800" b="1" u="sng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משקיפים</a:t>
            </a:r>
            <a:r>
              <a:rPr lang="he-IL" sz="28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-3 חברים</a:t>
            </a:r>
          </a:p>
          <a:p>
            <a:pPr eaLnBrk="1" hangingPunct="1">
              <a:defRPr/>
            </a:pPr>
            <a:endParaRPr lang="he-IL" sz="2800" b="1" dirty="0">
              <a:solidFill>
                <a:srgbClr val="000099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eaLnBrk="1" hangingPunct="1">
              <a:defRPr/>
            </a:pPr>
            <a:r>
              <a:rPr lang="he-IL" sz="2800" b="1" u="sng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מנהל אתר ההנצחה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רנ"ג מיל' ניצן גולן</a:t>
            </a:r>
          </a:p>
          <a:p>
            <a:pPr eaLnBrk="1" hangingPunct="1">
              <a:defRPr/>
            </a:pPr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71853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אירועים שנתיים</a:t>
            </a:r>
            <a:br>
              <a:rPr lang="he-IL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</a:br>
            <a:endParaRPr lang="he-IL" dirty="0">
              <a:solidFill>
                <a:srgbClr val="333399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438400" y="764704"/>
            <a:ext cx="6400800" cy="5760640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31B6FD"/>
              </a:buClr>
              <a:buNone/>
            </a:pPr>
            <a:endParaRPr lang="he-IL" sz="22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31B6FD"/>
              </a:buClr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טקס התייחדות לחללי צה"ל ביום הזיכרון.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טקס התייחדות לחללי חיל משאבי האנוש.</a:t>
            </a:r>
          </a:p>
          <a:p>
            <a:pPr lvl="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טקס התייחדות לחללי החיל הכללי.</a:t>
            </a:r>
          </a:p>
          <a:p>
            <a:pPr lvl="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טקס החלפת </a:t>
            </a:r>
            <a:r>
              <a:rPr lang="he-IL" sz="2200" b="1" dirty="0" err="1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קמש"ר</a:t>
            </a: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 </a:t>
            </a:r>
          </a:p>
          <a:p>
            <a:pPr lvl="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טקסי הענקות דרגות ומצטיינים</a:t>
            </a:r>
          </a:p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כ- 2,500 קצינים, חיילים ואזרחים משתתפים בטקסים.</a:t>
            </a:r>
            <a:endParaRPr lang="he-IL" sz="22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נערכים כ- 38 ביקורים של חניכי קורסי הקצינים והחוגרים מבה"ד 11, בהם השתתפו כ – 3000 קצינים וחיילים.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פעילות משותפת עם החיל</a:t>
            </a:r>
            <a:endParaRPr lang="he-IL" u="sng" dirty="0">
              <a:solidFill>
                <a:srgbClr val="333399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438400" y="1340768"/>
            <a:ext cx="6400800" cy="5069160"/>
          </a:xfrm>
        </p:spPr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אסיפה כללית של העמותה.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ישיבת הנהלה.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he-IL" sz="2000" b="1" dirty="0">
                <a:solidFill>
                  <a:srgbClr val="333399"/>
                </a:solidFill>
                <a:effectLst/>
                <a:latin typeface="David" pitchFamily="34" charset="-79"/>
                <a:cs typeface="David" pitchFamily="34" charset="-79"/>
              </a:rPr>
              <a:t>חלוקת שי למשפחות חיילים מעוטי יכולת- חולקו 70 חבילות שי בכל חג, לקראת חג הפסח וראש השנה, השי נמסר ישירות לבית משפחת החייל בסיוע משרתי הקבע של החיל, מסורת זו תמשך באופן קבוע בחגים הבאים.</a:t>
            </a: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למצטייני חיל משאבי האנוש ומקבלי דרגות בקיצור </a:t>
            </a:r>
            <a:r>
              <a:rPr lang="he-IL" sz="2000" b="1" dirty="0" err="1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פז"מ</a:t>
            </a: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 ליום העצמאות, ניתן ספר מטעם העמותה.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שי למשפחות שכולות .</a:t>
            </a:r>
            <a:endParaRPr lang="en-US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he-IL" sz="2800" b="1" dirty="0">
              <a:solidFill>
                <a:srgbClr val="000099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2604363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פעילות העמותה באתר הנצחה </a:t>
            </a:r>
            <a:endParaRPr lang="he-IL" u="sng" dirty="0">
              <a:solidFill>
                <a:srgbClr val="333399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438400" y="1124744"/>
            <a:ext cx="6400800" cy="6048672"/>
          </a:xfrm>
        </p:spPr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החלפת שערי הכניסה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תגבור התאורה  ושדרוג מערכת החשמל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גינון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החלפת שבילי גישה והכיכר באבנים משתלבות בכניסה הראשית לאתר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הקמת פרגולה לנוחות המבקרים באתר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החלפת קו הביוב של השירותים באתר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צביעת המשרדים והשירותים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בדיקות חשמל וכיבוי אש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טיפול בהסדרת קו הביוב למניעת זרימת  מים לאתר מאזור בית החולים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הצבת מתקני מים קרים לנוחות המבקרים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תחזוקת קירות הנצחה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התקנת מצלמות אבטחה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איוש מנהל אתר בחצי משרה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endParaRPr lang="en-US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he-IL" sz="2800" b="1" dirty="0">
              <a:solidFill>
                <a:srgbClr val="000099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0624728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פעילות עיריית רמת-גן באתר הנצחה </a:t>
            </a:r>
            <a:endParaRPr lang="he-IL" u="sng" dirty="0">
              <a:solidFill>
                <a:srgbClr val="333399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438400" y="1340768"/>
            <a:ext cx="6400800" cy="5069160"/>
          </a:xfrm>
        </p:spPr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פינוי אשפה וגזם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ניקיון באתר ע"י מטאטא כביש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גינון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אחזקה שוטפת של הגידור והשערים באתר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צביעה ותיקון ספסלים , תרנים, עמודים עפ"י צורך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גיזום עצים עפ"י צורך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תיקוני חשמל עפ"י צורך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הדברה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endParaRPr lang="en-US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he-IL" sz="2800" b="1" dirty="0">
              <a:solidFill>
                <a:srgbClr val="000099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9421915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2066</TotalTime>
  <Words>574</Words>
  <Application>Microsoft Office PowerPoint</Application>
  <PresentationFormat>‫הצגה על המסך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6" baseType="lpstr">
      <vt:lpstr>Arial</vt:lpstr>
      <vt:lpstr>Calibri</vt:lpstr>
      <vt:lpstr>David</vt:lpstr>
      <vt:lpstr>Wingdings</vt:lpstr>
      <vt:lpstr>Proposal</vt:lpstr>
      <vt:lpstr>  עמותת "חיל משאבי האנוש(שלישות)</vt:lpstr>
      <vt:lpstr>החזון</vt:lpstr>
      <vt:lpstr>מטרות</vt:lpstr>
      <vt:lpstr>עבר הווה ועתיד</vt:lpstr>
      <vt:lpstr>מוסדות העמותה</vt:lpstr>
      <vt:lpstr>אירועים שנתיים </vt:lpstr>
      <vt:lpstr>פעילות משותפת עם החיל</vt:lpstr>
      <vt:lpstr>פעילות העמותה באתר הנצחה </vt:lpstr>
      <vt:lpstr>פעילות עיריית רמת-גן באתר הנצחה </vt:lpstr>
      <vt:lpstr>מצגת של PowerPoint‏</vt:lpstr>
      <vt:lpstr>מייסדי העמותה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ישיבת הנהלת עמותת "ידידי חיל השלישות" מיום 18 ספט' 2011</dc:title>
  <dc:creator>dror</dc:creator>
  <cp:lastModifiedBy>ניצן גולן</cp:lastModifiedBy>
  <cp:revision>499</cp:revision>
  <cp:lastPrinted>2018-05-12T08:56:25Z</cp:lastPrinted>
  <dcterms:created xsi:type="dcterms:W3CDTF">2011-09-18T09:44:30Z</dcterms:created>
  <dcterms:modified xsi:type="dcterms:W3CDTF">2021-08-22T13:36:18Z</dcterms:modified>
</cp:coreProperties>
</file>