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1" r:id="rId1"/>
  </p:sldMasterIdLst>
  <p:notesMasterIdLst>
    <p:notesMasterId r:id="rId39"/>
  </p:notesMasterIdLst>
  <p:handoutMasterIdLst>
    <p:handoutMasterId r:id="rId40"/>
  </p:handoutMasterIdLst>
  <p:sldIdLst>
    <p:sldId id="406" r:id="rId2"/>
    <p:sldId id="365" r:id="rId3"/>
    <p:sldId id="407" r:id="rId4"/>
    <p:sldId id="366" r:id="rId5"/>
    <p:sldId id="367" r:id="rId6"/>
    <p:sldId id="368" r:id="rId7"/>
    <p:sldId id="386" r:id="rId8"/>
    <p:sldId id="363" r:id="rId9"/>
    <p:sldId id="404" r:id="rId10"/>
    <p:sldId id="447" r:id="rId11"/>
    <p:sldId id="449" r:id="rId12"/>
    <p:sldId id="405" r:id="rId13"/>
    <p:sldId id="432" r:id="rId14"/>
    <p:sldId id="433" r:id="rId15"/>
    <p:sldId id="434" r:id="rId16"/>
    <p:sldId id="461" r:id="rId17"/>
    <p:sldId id="462" r:id="rId18"/>
    <p:sldId id="463" r:id="rId19"/>
    <p:sldId id="438" r:id="rId20"/>
    <p:sldId id="452" r:id="rId21"/>
    <p:sldId id="456" r:id="rId22"/>
    <p:sldId id="453" r:id="rId23"/>
    <p:sldId id="454" r:id="rId24"/>
    <p:sldId id="455" r:id="rId25"/>
    <p:sldId id="457" r:id="rId26"/>
    <p:sldId id="458" r:id="rId27"/>
    <p:sldId id="459" r:id="rId28"/>
    <p:sldId id="424" r:id="rId29"/>
    <p:sldId id="427" r:id="rId30"/>
    <p:sldId id="428" r:id="rId31"/>
    <p:sldId id="429" r:id="rId32"/>
    <p:sldId id="431" r:id="rId33"/>
    <p:sldId id="451" r:id="rId34"/>
    <p:sldId id="423" r:id="rId35"/>
    <p:sldId id="403" r:id="rId36"/>
    <p:sldId id="422" r:id="rId37"/>
    <p:sldId id="421" r:id="rId38"/>
  </p:sldIdLst>
  <p:sldSz cx="9144000" cy="6858000" type="screen4x3"/>
  <p:notesSz cx="6889750" cy="10021888"/>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99"/>
    <a:srgbClr val="0033CC"/>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32" autoAdjust="0"/>
    <p:restoredTop sz="91863" autoAdjust="0"/>
  </p:normalViewPr>
  <p:slideViewPr>
    <p:cSldViewPr>
      <p:cViewPr varScale="1">
        <p:scale>
          <a:sx n="104" d="100"/>
          <a:sy n="104" d="100"/>
        </p:scale>
        <p:origin x="15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3904563" y="0"/>
            <a:ext cx="2985187" cy="501650"/>
          </a:xfrm>
          <a:prstGeom prst="rect">
            <a:avLst/>
          </a:prstGeom>
          <a:noFill/>
          <a:ln>
            <a:noFill/>
          </a:ln>
          <a:effectLst/>
        </p:spPr>
        <p:txBody>
          <a:bodyPr vert="horz" wrap="square" lIns="96632" tIns="48316" rIns="96632" bIns="48316" numCol="1" anchor="t" anchorCtr="0" compatLnSpc="1">
            <a:prstTxWarp prst="textNoShape">
              <a:avLst/>
            </a:prstTxWarp>
          </a:bodyPr>
          <a:lstStyle>
            <a:lvl1pPr algn="r" rtl="1" eaLnBrk="1" hangingPunct="1">
              <a:defRPr sz="1300"/>
            </a:lvl1pPr>
          </a:lstStyle>
          <a:p>
            <a:pPr>
              <a:defRPr/>
            </a:pPr>
            <a:endParaRPr lang="en-US"/>
          </a:p>
        </p:txBody>
      </p:sp>
      <p:sp>
        <p:nvSpPr>
          <p:cNvPr id="55299" name="Rectangle 3"/>
          <p:cNvSpPr>
            <a:spLocks noGrp="1" noChangeArrowheads="1"/>
          </p:cNvSpPr>
          <p:nvPr>
            <p:ph type="dt" sz="quarter" idx="1"/>
          </p:nvPr>
        </p:nvSpPr>
        <p:spPr bwMode="auto">
          <a:xfrm>
            <a:off x="1589" y="0"/>
            <a:ext cx="2985187" cy="501650"/>
          </a:xfrm>
          <a:prstGeom prst="rect">
            <a:avLst/>
          </a:prstGeom>
          <a:noFill/>
          <a:ln>
            <a:noFill/>
          </a:ln>
          <a:effectLst/>
        </p:spPr>
        <p:txBody>
          <a:bodyPr vert="horz" wrap="square" lIns="96632" tIns="48316" rIns="96632" bIns="48316" numCol="1" anchor="t" anchorCtr="0" compatLnSpc="1">
            <a:prstTxWarp prst="textNoShape">
              <a:avLst/>
            </a:prstTxWarp>
          </a:bodyPr>
          <a:lstStyle>
            <a:lvl1pPr algn="l" rtl="1" eaLnBrk="1" hangingPunct="1">
              <a:defRPr sz="1300"/>
            </a:lvl1pPr>
          </a:lstStyle>
          <a:p>
            <a:pPr>
              <a:defRPr/>
            </a:pPr>
            <a:endParaRPr lang="en-US"/>
          </a:p>
        </p:txBody>
      </p:sp>
      <p:sp>
        <p:nvSpPr>
          <p:cNvPr id="55300" name="Rectangle 4"/>
          <p:cNvSpPr>
            <a:spLocks noGrp="1" noChangeArrowheads="1"/>
          </p:cNvSpPr>
          <p:nvPr>
            <p:ph type="ftr" sz="quarter" idx="2"/>
          </p:nvPr>
        </p:nvSpPr>
        <p:spPr bwMode="auto">
          <a:xfrm>
            <a:off x="3904563" y="9518650"/>
            <a:ext cx="2985187" cy="501650"/>
          </a:xfrm>
          <a:prstGeom prst="rect">
            <a:avLst/>
          </a:prstGeom>
          <a:noFill/>
          <a:ln>
            <a:noFill/>
          </a:ln>
          <a:effectLst/>
        </p:spPr>
        <p:txBody>
          <a:bodyPr vert="horz" wrap="square" lIns="96632" tIns="48316" rIns="96632" bIns="48316" numCol="1" anchor="b" anchorCtr="0" compatLnSpc="1">
            <a:prstTxWarp prst="textNoShape">
              <a:avLst/>
            </a:prstTxWarp>
          </a:bodyPr>
          <a:lstStyle>
            <a:lvl1pPr algn="r" rtl="1" eaLnBrk="1" hangingPunct="1">
              <a:defRPr sz="1300"/>
            </a:lvl1pPr>
          </a:lstStyle>
          <a:p>
            <a:pPr>
              <a:defRPr/>
            </a:pPr>
            <a:endParaRPr lang="en-US"/>
          </a:p>
        </p:txBody>
      </p:sp>
      <p:sp>
        <p:nvSpPr>
          <p:cNvPr id="55301" name="Rectangle 5"/>
          <p:cNvSpPr>
            <a:spLocks noGrp="1" noChangeArrowheads="1"/>
          </p:cNvSpPr>
          <p:nvPr>
            <p:ph type="sldNum" sz="quarter" idx="3"/>
          </p:nvPr>
        </p:nvSpPr>
        <p:spPr bwMode="auto">
          <a:xfrm>
            <a:off x="1589" y="9518650"/>
            <a:ext cx="2985187" cy="501650"/>
          </a:xfrm>
          <a:prstGeom prst="rect">
            <a:avLst/>
          </a:prstGeom>
          <a:noFill/>
          <a:ln>
            <a:noFill/>
          </a:ln>
          <a:effectLst/>
        </p:spPr>
        <p:txBody>
          <a:bodyPr vert="horz" wrap="square" lIns="96632" tIns="48316" rIns="96632" bIns="48316" numCol="1" anchor="b" anchorCtr="0" compatLnSpc="1">
            <a:prstTxWarp prst="textNoShape">
              <a:avLst/>
            </a:prstTxWarp>
          </a:bodyPr>
          <a:lstStyle>
            <a:lvl1pPr rtl="1" eaLnBrk="1" hangingPunct="1">
              <a:defRPr sz="1300"/>
            </a:lvl1pPr>
          </a:lstStyle>
          <a:p>
            <a:pPr>
              <a:defRPr/>
            </a:pPr>
            <a:fld id="{087D9180-DF49-4CF8-96AA-B3263756F5A4}" type="slidenum">
              <a:rPr lang="he-IL" altLang="he-IL"/>
              <a:pPr>
                <a:defRPr/>
              </a:pPr>
              <a:t>‹#›</a:t>
            </a:fld>
            <a:endParaRPr lang="en-US" altLang="he-IL"/>
          </a:p>
        </p:txBody>
      </p:sp>
    </p:spTree>
    <p:extLst>
      <p:ext uri="{BB962C8B-B14F-4D97-AF65-F5344CB8AC3E}">
        <p14:creationId xmlns:p14="http://schemas.microsoft.com/office/powerpoint/2010/main" val="187629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4563" y="0"/>
            <a:ext cx="2985187" cy="501650"/>
          </a:xfrm>
          <a:prstGeom prst="rect">
            <a:avLst/>
          </a:prstGeom>
        </p:spPr>
        <p:txBody>
          <a:bodyPr vert="horz" lIns="91447" tIns="45723" rIns="91447" bIns="45723" rtlCol="1"/>
          <a:lstStyle>
            <a:lvl1pPr algn="r">
              <a:defRPr sz="1200"/>
            </a:lvl1pPr>
          </a:lstStyle>
          <a:p>
            <a:endParaRPr lang="he-IL"/>
          </a:p>
        </p:txBody>
      </p:sp>
      <p:sp>
        <p:nvSpPr>
          <p:cNvPr id="3" name="מציין מיקום של תאריך 2"/>
          <p:cNvSpPr>
            <a:spLocks noGrp="1"/>
          </p:cNvSpPr>
          <p:nvPr>
            <p:ph type="dt" idx="1"/>
          </p:nvPr>
        </p:nvSpPr>
        <p:spPr>
          <a:xfrm>
            <a:off x="1589" y="0"/>
            <a:ext cx="2985187" cy="501650"/>
          </a:xfrm>
          <a:prstGeom prst="rect">
            <a:avLst/>
          </a:prstGeom>
        </p:spPr>
        <p:txBody>
          <a:bodyPr vert="horz" lIns="91447" tIns="45723" rIns="91447" bIns="45723" rtlCol="1"/>
          <a:lstStyle>
            <a:lvl1pPr algn="l">
              <a:defRPr sz="1200"/>
            </a:lvl1pPr>
          </a:lstStyle>
          <a:p>
            <a:fld id="{9E2CAD50-8F35-4820-B6FB-A5F3E1BF19FF}" type="datetimeFigureOut">
              <a:rPr lang="he-IL" smtClean="0"/>
              <a:t>י"ב/אייר/תשפ"ד</a:t>
            </a:fld>
            <a:endParaRPr lang="he-IL"/>
          </a:p>
        </p:txBody>
      </p:sp>
      <p:sp>
        <p:nvSpPr>
          <p:cNvPr id="4" name="מציין מיקום של תמונת שקופית 3"/>
          <p:cNvSpPr>
            <a:spLocks noGrp="1" noRot="1" noChangeAspect="1"/>
          </p:cNvSpPr>
          <p:nvPr>
            <p:ph type="sldImg" idx="2"/>
          </p:nvPr>
        </p:nvSpPr>
        <p:spPr>
          <a:xfrm>
            <a:off x="1190625" y="1254125"/>
            <a:ext cx="4508500" cy="3381375"/>
          </a:xfrm>
          <a:prstGeom prst="rect">
            <a:avLst/>
          </a:prstGeom>
          <a:noFill/>
          <a:ln w="12700">
            <a:solidFill>
              <a:prstClr val="black"/>
            </a:solidFill>
          </a:ln>
        </p:spPr>
        <p:txBody>
          <a:bodyPr vert="horz" lIns="91447" tIns="45723" rIns="91447" bIns="45723" rtlCol="1" anchor="ctr"/>
          <a:lstStyle/>
          <a:p>
            <a:endParaRPr lang="he-IL"/>
          </a:p>
        </p:txBody>
      </p:sp>
      <p:sp>
        <p:nvSpPr>
          <p:cNvPr id="5" name="מציין מיקום של הערות 4"/>
          <p:cNvSpPr>
            <a:spLocks noGrp="1"/>
          </p:cNvSpPr>
          <p:nvPr>
            <p:ph type="body" sz="quarter" idx="3"/>
          </p:nvPr>
        </p:nvSpPr>
        <p:spPr>
          <a:xfrm>
            <a:off x="689134" y="4822826"/>
            <a:ext cx="5511483" cy="3946525"/>
          </a:xfrm>
          <a:prstGeom prst="rect">
            <a:avLst/>
          </a:prstGeom>
        </p:spPr>
        <p:txBody>
          <a:bodyPr vert="horz" lIns="91447" tIns="45723" rIns="91447" bIns="45723"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904563" y="9520238"/>
            <a:ext cx="2985187" cy="501650"/>
          </a:xfrm>
          <a:prstGeom prst="rect">
            <a:avLst/>
          </a:prstGeom>
        </p:spPr>
        <p:txBody>
          <a:bodyPr vert="horz" lIns="91447" tIns="45723" rIns="91447" bIns="45723"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9" y="9520238"/>
            <a:ext cx="2985187" cy="501650"/>
          </a:xfrm>
          <a:prstGeom prst="rect">
            <a:avLst/>
          </a:prstGeom>
        </p:spPr>
        <p:txBody>
          <a:bodyPr vert="horz" lIns="91447" tIns="45723" rIns="91447" bIns="45723" rtlCol="1" anchor="b"/>
          <a:lstStyle>
            <a:lvl1pPr algn="l">
              <a:defRPr sz="1200"/>
            </a:lvl1pPr>
          </a:lstStyle>
          <a:p>
            <a:fld id="{09E2762F-B695-433C-9F79-FFB71F92F4D7}" type="slidenum">
              <a:rPr lang="he-IL" smtClean="0"/>
              <a:t>‹#›</a:t>
            </a:fld>
            <a:endParaRPr lang="he-IL"/>
          </a:p>
        </p:txBody>
      </p:sp>
    </p:spTree>
    <p:extLst>
      <p:ext uri="{BB962C8B-B14F-4D97-AF65-F5344CB8AC3E}">
        <p14:creationId xmlns:p14="http://schemas.microsoft.com/office/powerpoint/2010/main" val="35193783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itchFamily="2" charset="2"/>
              <a:buNone/>
              <a:defRPr/>
            </a:lvl1pPr>
          </a:lstStyle>
          <a:p>
            <a:pPr lvl="0"/>
            <a:r>
              <a:rPr lang="he-IL" noProof="0"/>
              <a:t>לחץ כדי לערוך סגנון כותרת משנה של תבנית בסיס</a:t>
            </a:r>
          </a:p>
        </p:txBody>
      </p:sp>
      <p:sp>
        <p:nvSpPr>
          <p:cNvPr id="6963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he-IL" noProof="0"/>
              <a:t>לחץ כדי לערוך סגנון כותרת של תבנית בסיס</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6231F3C5-0C7B-427A-87A9-152FF41F975E}" type="slidenum">
              <a:rPr lang="he-IL" altLang="he-IL"/>
              <a:pPr>
                <a:defRPr/>
              </a:pPr>
              <a:t>‹#›</a:t>
            </a:fld>
            <a:endParaRPr lang="en-US" altLang="he-IL"/>
          </a:p>
        </p:txBody>
      </p:sp>
    </p:spTree>
    <p:extLst>
      <p:ext uri="{BB962C8B-B14F-4D97-AF65-F5344CB8AC3E}">
        <p14:creationId xmlns:p14="http://schemas.microsoft.com/office/powerpoint/2010/main" val="214333592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7E189CB-DBDF-4DA7-96FC-384882A18C64}" type="slidenum">
              <a:rPr lang="he-IL" altLang="he-IL"/>
              <a:pPr>
                <a:defRPr/>
              </a:pPr>
              <a:t>‹#›</a:t>
            </a:fld>
            <a:endParaRPr lang="en-US" altLang="he-IL"/>
          </a:p>
        </p:txBody>
      </p:sp>
    </p:spTree>
    <p:extLst>
      <p:ext uri="{BB962C8B-B14F-4D97-AF65-F5344CB8AC3E}">
        <p14:creationId xmlns:p14="http://schemas.microsoft.com/office/powerpoint/2010/main" val="83295142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239000" y="228600"/>
            <a:ext cx="1600200" cy="58674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2438400" y="228600"/>
            <a:ext cx="4648200" cy="58674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E12735A-C99F-418D-9B11-2BB2BAE78C7B}" type="slidenum">
              <a:rPr lang="he-IL" altLang="he-IL"/>
              <a:pPr>
                <a:defRPr/>
              </a:pPr>
              <a:t>‹#›</a:t>
            </a:fld>
            <a:endParaRPr lang="en-US" altLang="he-IL"/>
          </a:p>
        </p:txBody>
      </p:sp>
    </p:spTree>
    <p:extLst>
      <p:ext uri="{BB962C8B-B14F-4D97-AF65-F5344CB8AC3E}">
        <p14:creationId xmlns:p14="http://schemas.microsoft.com/office/powerpoint/2010/main" val="42238034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8491DAD-BF7C-4F97-8A86-56CD21C77347}" type="slidenum">
              <a:rPr lang="he-IL" altLang="he-IL"/>
              <a:pPr>
                <a:defRPr/>
              </a:pPr>
              <a:t>‹#›</a:t>
            </a:fld>
            <a:endParaRPr lang="en-US" altLang="he-IL"/>
          </a:p>
        </p:txBody>
      </p:sp>
    </p:spTree>
    <p:extLst>
      <p:ext uri="{BB962C8B-B14F-4D97-AF65-F5344CB8AC3E}">
        <p14:creationId xmlns:p14="http://schemas.microsoft.com/office/powerpoint/2010/main" val="241979255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B148F83-B14B-4DE0-87F9-F2B95DC930BF}" type="slidenum">
              <a:rPr lang="he-IL" altLang="he-IL"/>
              <a:pPr>
                <a:defRPr/>
              </a:pPr>
              <a:t>‹#›</a:t>
            </a:fld>
            <a:endParaRPr lang="en-US" altLang="he-IL"/>
          </a:p>
        </p:txBody>
      </p:sp>
    </p:spTree>
    <p:extLst>
      <p:ext uri="{BB962C8B-B14F-4D97-AF65-F5344CB8AC3E}">
        <p14:creationId xmlns:p14="http://schemas.microsoft.com/office/powerpoint/2010/main" val="58231006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54CF513-BC66-486C-BA62-B75C7CE23954}" type="slidenum">
              <a:rPr lang="he-IL" altLang="he-IL"/>
              <a:pPr>
                <a:defRPr/>
              </a:pPr>
              <a:t>‹#›</a:t>
            </a:fld>
            <a:endParaRPr lang="en-US" altLang="he-IL"/>
          </a:p>
        </p:txBody>
      </p:sp>
    </p:spTree>
    <p:extLst>
      <p:ext uri="{BB962C8B-B14F-4D97-AF65-F5344CB8AC3E}">
        <p14:creationId xmlns:p14="http://schemas.microsoft.com/office/powerpoint/2010/main" val="59866625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196337B-3A46-4A9F-B274-2185A0A4AF92}" type="slidenum">
              <a:rPr lang="he-IL" altLang="he-IL"/>
              <a:pPr>
                <a:defRPr/>
              </a:pPr>
              <a:t>‹#›</a:t>
            </a:fld>
            <a:endParaRPr lang="en-US" altLang="he-IL"/>
          </a:p>
        </p:txBody>
      </p:sp>
    </p:spTree>
    <p:extLst>
      <p:ext uri="{BB962C8B-B14F-4D97-AF65-F5344CB8AC3E}">
        <p14:creationId xmlns:p14="http://schemas.microsoft.com/office/powerpoint/2010/main" val="324211327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43B07993-3776-4144-9851-BE24D1A91305}" type="slidenum">
              <a:rPr lang="he-IL" altLang="he-IL"/>
              <a:pPr>
                <a:defRPr/>
              </a:pPr>
              <a:t>‹#›</a:t>
            </a:fld>
            <a:endParaRPr lang="en-US" altLang="he-IL"/>
          </a:p>
        </p:txBody>
      </p:sp>
    </p:spTree>
    <p:extLst>
      <p:ext uri="{BB962C8B-B14F-4D97-AF65-F5344CB8AC3E}">
        <p14:creationId xmlns:p14="http://schemas.microsoft.com/office/powerpoint/2010/main" val="30864373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D04D118E-1BD4-4B0B-B99D-2F5CBC3659AC}" type="slidenum">
              <a:rPr lang="he-IL" altLang="he-IL"/>
              <a:pPr>
                <a:defRPr/>
              </a:pPr>
              <a:t>‹#›</a:t>
            </a:fld>
            <a:endParaRPr lang="en-US" altLang="he-IL"/>
          </a:p>
        </p:txBody>
      </p:sp>
    </p:spTree>
    <p:extLst>
      <p:ext uri="{BB962C8B-B14F-4D97-AF65-F5344CB8AC3E}">
        <p14:creationId xmlns:p14="http://schemas.microsoft.com/office/powerpoint/2010/main" val="44716246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C5429D9-D663-4CAD-BCAB-7E5D2297FD33}" type="slidenum">
              <a:rPr lang="he-IL" altLang="he-IL"/>
              <a:pPr>
                <a:defRPr/>
              </a:pPr>
              <a:t>‹#›</a:t>
            </a:fld>
            <a:endParaRPr lang="en-US" altLang="he-IL"/>
          </a:p>
        </p:txBody>
      </p:sp>
    </p:spTree>
    <p:extLst>
      <p:ext uri="{BB962C8B-B14F-4D97-AF65-F5344CB8AC3E}">
        <p14:creationId xmlns:p14="http://schemas.microsoft.com/office/powerpoint/2010/main" val="260470481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2250D53-81EC-44B6-8B21-F0AD52FEC85F}" type="slidenum">
              <a:rPr lang="he-IL" altLang="he-IL"/>
              <a:pPr>
                <a:defRPr/>
              </a:pPr>
              <a:t>‹#›</a:t>
            </a:fld>
            <a:endParaRPr lang="en-US" altLang="he-IL"/>
          </a:p>
        </p:txBody>
      </p:sp>
    </p:spTree>
    <p:extLst>
      <p:ext uri="{BB962C8B-B14F-4D97-AF65-F5344CB8AC3E}">
        <p14:creationId xmlns:p14="http://schemas.microsoft.com/office/powerpoint/2010/main" val="109856816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68611"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p:spPr>
          <p:txBody>
            <a:bodyPr wrap="none" anchor="ctr"/>
            <a:lstStyle/>
            <a:p>
              <a:pPr algn="ctr" eaLnBrk="1" hangingPunct="1">
                <a:defRPr/>
              </a:pPr>
              <a:endParaRPr lang="en-US"/>
            </a:p>
          </p:txBody>
        </p:sp>
        <p:pic>
          <p:nvPicPr>
            <p:cNvPr id="1033" name="Picture 4" descr="slidemaster_med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3" name="Rectangle 5"/>
          <p:cNvSpPr>
            <a:spLocks noGrp="1" noChangeArrowheads="1"/>
          </p:cNvSpPr>
          <p:nvPr>
            <p:ph type="title"/>
          </p:nvPr>
        </p:nvSpPr>
        <p:spPr bwMode="auto">
          <a:xfrm>
            <a:off x="2438400" y="228600"/>
            <a:ext cx="6400800" cy="12192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68614" name="Rectangle 6"/>
          <p:cNvSpPr>
            <a:spLocks noGrp="1" noChangeArrowheads="1"/>
          </p:cNvSpPr>
          <p:nvPr>
            <p:ph type="body" idx="1"/>
          </p:nvPr>
        </p:nvSpPr>
        <p:spPr bwMode="auto">
          <a:xfrm>
            <a:off x="2438400" y="1600200"/>
            <a:ext cx="64008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8615" name="Rectangle 7"/>
          <p:cNvSpPr>
            <a:spLocks noGrp="1" noChangeArrowheads="1"/>
          </p:cNvSpPr>
          <p:nvPr>
            <p:ph type="dt" sz="half" idx="2"/>
          </p:nvPr>
        </p:nvSpPr>
        <p:spPr bwMode="auto">
          <a:xfrm>
            <a:off x="152400" y="6248400"/>
            <a:ext cx="1901825"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rtl="0" eaLnBrk="1" hangingPunct="1">
              <a:defRPr sz="1000">
                <a:effectLst>
                  <a:outerShdw blurRad="38100" dist="38100" dir="2700000" algn="tl">
                    <a:srgbClr val="C0C0C0"/>
                  </a:outerShdw>
                </a:effectLst>
              </a:defRPr>
            </a:lvl1pPr>
          </a:lstStyle>
          <a:p>
            <a:pPr>
              <a:defRPr/>
            </a:pPr>
            <a:endParaRPr lang="en-US"/>
          </a:p>
        </p:txBody>
      </p:sp>
      <p:sp>
        <p:nvSpPr>
          <p:cNvPr id="6861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rtl="0" eaLnBrk="1" hangingPunct="1">
              <a:defRPr sz="1000">
                <a:effectLst>
                  <a:outerShdw blurRad="38100" dist="38100" dir="2700000" algn="tl">
                    <a:srgbClr val="C0C0C0"/>
                  </a:outerShdw>
                </a:effectLst>
              </a:defRPr>
            </a:lvl1pPr>
          </a:lstStyle>
          <a:p>
            <a:pPr>
              <a:defRPr/>
            </a:pPr>
            <a:endParaRPr lang="en-US"/>
          </a:p>
        </p:txBody>
      </p:sp>
      <p:sp>
        <p:nvSpPr>
          <p:cNvPr id="68617" name="Rectangle 9"/>
          <p:cNvSpPr>
            <a:spLocks noGrp="1" noChangeArrowheads="1"/>
          </p:cNvSpPr>
          <p:nvPr>
            <p:ph type="sldNum" sz="quarter" idx="4"/>
          </p:nvPr>
        </p:nvSpPr>
        <p:spPr bwMode="auto">
          <a:xfrm>
            <a:off x="6934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pPr>
              <a:defRPr/>
            </a:pPr>
            <a:fld id="{33762496-4ABD-46E2-81EE-A8B1E88C590F}"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4436"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ransition spd="slow"/>
  <p:txStyles>
    <p:titleStyle>
      <a:lvl1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2pPr>
      <a:lvl3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3pPr>
      <a:lvl4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4pPr>
      <a:lvl5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5pPr>
      <a:lvl6pPr marL="457200" algn="l" rtl="1"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6pPr>
      <a:lvl7pPr marL="914400" algn="l" rtl="1"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7pPr>
      <a:lvl8pPr marL="1371600" algn="l" rtl="1"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8pPr>
      <a:lvl9pPr marL="1828800" algn="l" rtl="1"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95536" y="260648"/>
            <a:ext cx="8489702" cy="2442342"/>
          </a:xfrm>
        </p:spPr>
        <p:txBody>
          <a:bodyPr/>
          <a:lstStyle/>
          <a:p>
            <a:pPr eaLnBrk="1" hangingPunct="1">
              <a:defRPr/>
            </a:pPr>
            <a:r>
              <a:rPr lang="he-IL" sz="4400" b="1" dirty="0">
                <a:solidFill>
                  <a:srgbClr val="333399"/>
                </a:solidFill>
                <a:latin typeface="David" panose="020E0502060401010101" pitchFamily="34" charset="-79"/>
                <a:cs typeface="David" panose="020E0502060401010101" pitchFamily="34" charset="-79"/>
              </a:rPr>
              <a:t>עמותת חיל משאבי האנוש(שלישות)</a:t>
            </a:r>
            <a:br>
              <a:rPr lang="he-IL" sz="4400" b="1" dirty="0">
                <a:solidFill>
                  <a:srgbClr val="333399"/>
                </a:solidFill>
                <a:latin typeface="David" panose="020E0502060401010101" pitchFamily="34" charset="-79"/>
                <a:cs typeface="David" panose="020E0502060401010101" pitchFamily="34" charset="-79"/>
              </a:rPr>
            </a:br>
            <a:r>
              <a:rPr lang="he-IL" sz="4400" b="1" dirty="0">
                <a:solidFill>
                  <a:srgbClr val="333399"/>
                </a:solidFill>
                <a:latin typeface="David" panose="020E0502060401010101" pitchFamily="34" charset="-79"/>
                <a:cs typeface="David" panose="020E0502060401010101" pitchFamily="34" charset="-79"/>
              </a:rPr>
              <a:t>אסיפה כללית מס' 14</a:t>
            </a:r>
            <a:br>
              <a:rPr lang="he-IL" sz="4400" b="1" dirty="0">
                <a:solidFill>
                  <a:srgbClr val="333399"/>
                </a:solidFill>
                <a:latin typeface="David" panose="020E0502060401010101" pitchFamily="34" charset="-79"/>
                <a:cs typeface="David" panose="020E0502060401010101" pitchFamily="34" charset="-79"/>
              </a:rPr>
            </a:br>
            <a:r>
              <a:rPr lang="he-IL" sz="4400" b="1" dirty="0">
                <a:solidFill>
                  <a:srgbClr val="333399"/>
                </a:solidFill>
                <a:latin typeface="David" panose="020E0502060401010101" pitchFamily="34" charset="-79"/>
                <a:cs typeface="David" panose="020E0502060401010101" pitchFamily="34" charset="-79"/>
              </a:rPr>
              <a:t>21 מאי 2024</a:t>
            </a:r>
            <a:endParaRPr lang="en-US" sz="4400" b="1" dirty="0">
              <a:solidFill>
                <a:srgbClr val="333399"/>
              </a:solidFill>
              <a:latin typeface="David" panose="020E0502060401010101" pitchFamily="34" charset="-79"/>
              <a:cs typeface="David" panose="020E0502060401010101" pitchFamily="34" charset="-79"/>
            </a:endParaRPr>
          </a:p>
        </p:txBody>
      </p:sp>
      <p:sp>
        <p:nvSpPr>
          <p:cNvPr id="92163" name="Rectangle 3"/>
          <p:cNvSpPr>
            <a:spLocks noGrp="1" noChangeArrowheads="1"/>
          </p:cNvSpPr>
          <p:nvPr>
            <p:ph type="subTitle" idx="1"/>
          </p:nvPr>
        </p:nvSpPr>
        <p:spPr>
          <a:xfrm>
            <a:off x="1547664" y="2852936"/>
            <a:ext cx="6400800" cy="1440160"/>
          </a:xfrm>
        </p:spPr>
        <p:txBody>
          <a:bodyPr/>
          <a:lstStyle/>
          <a:p>
            <a:pPr eaLnBrk="1" hangingPunct="1">
              <a:defRPr/>
            </a:pPr>
            <a:r>
              <a:rPr lang="he-IL" b="1" dirty="0">
                <a:solidFill>
                  <a:srgbClr val="333399"/>
                </a:solidFill>
                <a:latin typeface="David" panose="020E0502060401010101" pitchFamily="34" charset="-79"/>
                <a:cs typeface="David" panose="020E0502060401010101" pitchFamily="34" charset="-79"/>
              </a:rPr>
              <a:t>במסגרת ביקור במכון</a:t>
            </a:r>
          </a:p>
          <a:p>
            <a:pPr eaLnBrk="1" hangingPunct="1">
              <a:defRPr/>
            </a:pPr>
            <a:r>
              <a:rPr lang="he-IL" b="1" dirty="0">
                <a:solidFill>
                  <a:srgbClr val="333399"/>
                </a:solidFill>
                <a:latin typeface="David" panose="020E0502060401010101" pitchFamily="34" charset="-79"/>
                <a:cs typeface="David" panose="020E0502060401010101" pitchFamily="34" charset="-79"/>
              </a:rPr>
              <a:t>למחקרי ביטחון לאומי</a:t>
            </a:r>
            <a:endParaRPr lang="en-US" b="1" dirty="0">
              <a:solidFill>
                <a:srgbClr val="333399"/>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3990865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8400" y="228600"/>
            <a:ext cx="6454080" cy="491341"/>
          </a:xfrm>
        </p:spPr>
        <p:txBody>
          <a:bodyPr/>
          <a:lstStyle/>
          <a:p>
            <a:pPr algn="r">
              <a:defRPr/>
            </a:pPr>
            <a:r>
              <a:rPr lang="he-IL" b="1" u="sng" dirty="0">
                <a:solidFill>
                  <a:srgbClr val="333399"/>
                </a:solidFill>
                <a:latin typeface="David" pitchFamily="34" charset="-79"/>
                <a:cs typeface="David" pitchFamily="34" charset="-79"/>
              </a:rPr>
              <a:t>ביקורת משרד הביטחון באתר הנצחה </a:t>
            </a:r>
            <a:endParaRPr lang="he-IL" u="sng" dirty="0">
              <a:solidFill>
                <a:srgbClr val="333399"/>
              </a:solidFill>
            </a:endParaRPr>
          </a:p>
        </p:txBody>
      </p:sp>
      <p:sp>
        <p:nvSpPr>
          <p:cNvPr id="3" name="מציין מיקום תוכן 2"/>
          <p:cNvSpPr>
            <a:spLocks noGrp="1"/>
          </p:cNvSpPr>
          <p:nvPr>
            <p:ph idx="1"/>
          </p:nvPr>
        </p:nvSpPr>
        <p:spPr>
          <a:xfrm>
            <a:off x="2438400" y="786299"/>
            <a:ext cx="6400800" cy="6048672"/>
          </a:xfrm>
        </p:spPr>
        <p:txBody>
          <a:bodyPr/>
          <a:lstStyle/>
          <a:p>
            <a:pPr marL="0" lvl="0" indent="0">
              <a:lnSpc>
                <a:spcPct val="107000"/>
              </a:lnSpc>
              <a:spcAft>
                <a:spcPts val="800"/>
              </a:spcAft>
              <a:buNone/>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a:lnSpc>
                <a:spcPct val="107000"/>
              </a:lnSpc>
              <a:spcAft>
                <a:spcPts val="800"/>
              </a:spcAft>
              <a:buFont typeface="Wingdings" pitchFamily="2" charset="2"/>
              <a:buChar char="ü"/>
            </a:pPr>
            <a:endParaRPr lang="en-US" sz="2000" b="1" dirty="0">
              <a:solidFill>
                <a:srgbClr val="333399"/>
              </a:solidFill>
              <a:latin typeface="David" panose="020E0502060401010101" pitchFamily="34" charset="-79"/>
              <a:ea typeface="Calibri"/>
              <a:cs typeface="David" panose="020E0502060401010101" pitchFamily="34" charset="-79"/>
            </a:endParaRPr>
          </a:p>
          <a:p>
            <a:pPr marL="0" indent="0">
              <a:buFont typeface="Wingdings" panose="05000000000000000000" pitchFamily="2" charset="2"/>
              <a:buNone/>
              <a:defRPr/>
            </a:pPr>
            <a:endParaRPr lang="he-IL" sz="2800" b="1" dirty="0">
              <a:solidFill>
                <a:srgbClr val="000099"/>
              </a:solidFill>
              <a:latin typeface="David" panose="020E0502060401010101" pitchFamily="34" charset="-79"/>
              <a:cs typeface="David" panose="020E0502060401010101" pitchFamily="34" charset="-79"/>
            </a:endParaRPr>
          </a:p>
        </p:txBody>
      </p:sp>
      <p:pic>
        <p:nvPicPr>
          <p:cNvPr id="7" name="תמונה 6">
            <a:extLst>
              <a:ext uri="{FF2B5EF4-FFF2-40B4-BE49-F238E27FC236}">
                <a16:creationId xmlns:a16="http://schemas.microsoft.com/office/drawing/2014/main" id="{B02C4F07-B86C-1DCD-8B79-3A951C50D4CE}"/>
              </a:ext>
            </a:extLst>
          </p:cNvPr>
          <p:cNvPicPr>
            <a:picLocks noChangeAspect="1"/>
          </p:cNvPicPr>
          <p:nvPr/>
        </p:nvPicPr>
        <p:blipFill>
          <a:blip r:embed="rId2"/>
          <a:stretch>
            <a:fillRect/>
          </a:stretch>
        </p:blipFill>
        <p:spPr>
          <a:xfrm>
            <a:off x="3275856" y="719942"/>
            <a:ext cx="5099361" cy="6115030"/>
          </a:xfrm>
          <a:prstGeom prst="rect">
            <a:avLst/>
          </a:prstGeom>
        </p:spPr>
      </p:pic>
    </p:spTree>
    <p:extLst>
      <p:ext uri="{BB962C8B-B14F-4D97-AF65-F5344CB8AC3E}">
        <p14:creationId xmlns:p14="http://schemas.microsoft.com/office/powerpoint/2010/main" val="264175786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8400" y="228600"/>
            <a:ext cx="6454080" cy="491341"/>
          </a:xfrm>
        </p:spPr>
        <p:txBody>
          <a:bodyPr/>
          <a:lstStyle/>
          <a:p>
            <a:pPr algn="r">
              <a:defRPr/>
            </a:pPr>
            <a:r>
              <a:rPr lang="he-IL" b="1" u="sng" dirty="0">
                <a:solidFill>
                  <a:srgbClr val="333399"/>
                </a:solidFill>
                <a:latin typeface="David" pitchFamily="34" charset="-79"/>
                <a:cs typeface="David" pitchFamily="34" charset="-79"/>
              </a:rPr>
              <a:t>ביקורת משרד הביטחון באתר הנצחה </a:t>
            </a:r>
            <a:endParaRPr lang="he-IL" u="sng" dirty="0">
              <a:solidFill>
                <a:srgbClr val="333399"/>
              </a:solidFill>
            </a:endParaRPr>
          </a:p>
        </p:txBody>
      </p:sp>
      <p:sp>
        <p:nvSpPr>
          <p:cNvPr id="3" name="מציין מיקום תוכן 2"/>
          <p:cNvSpPr>
            <a:spLocks noGrp="1"/>
          </p:cNvSpPr>
          <p:nvPr>
            <p:ph idx="1"/>
          </p:nvPr>
        </p:nvSpPr>
        <p:spPr>
          <a:xfrm>
            <a:off x="2438400" y="786299"/>
            <a:ext cx="6400800" cy="6048672"/>
          </a:xfrm>
        </p:spPr>
        <p:txBody>
          <a:bodyPr/>
          <a:lstStyle/>
          <a:p>
            <a:pPr marL="0" lvl="0" indent="0">
              <a:lnSpc>
                <a:spcPct val="107000"/>
              </a:lnSpc>
              <a:spcAft>
                <a:spcPts val="800"/>
              </a:spcAft>
              <a:buNone/>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a:lnSpc>
                <a:spcPct val="107000"/>
              </a:lnSpc>
              <a:spcAft>
                <a:spcPts val="800"/>
              </a:spcAft>
              <a:buFont typeface="Wingdings" pitchFamily="2" charset="2"/>
              <a:buChar char="ü"/>
            </a:pPr>
            <a:endParaRPr lang="en-US" sz="2000" b="1" dirty="0">
              <a:solidFill>
                <a:srgbClr val="333399"/>
              </a:solidFill>
              <a:latin typeface="David" panose="020E0502060401010101" pitchFamily="34" charset="-79"/>
              <a:ea typeface="Calibri"/>
              <a:cs typeface="David" panose="020E0502060401010101" pitchFamily="34" charset="-79"/>
            </a:endParaRPr>
          </a:p>
          <a:p>
            <a:pPr marL="0" indent="0">
              <a:buFont typeface="Wingdings" panose="05000000000000000000" pitchFamily="2" charset="2"/>
              <a:buNone/>
              <a:defRPr/>
            </a:pPr>
            <a:endParaRPr lang="he-IL" sz="2800" b="1" dirty="0">
              <a:solidFill>
                <a:srgbClr val="000099"/>
              </a:solidFill>
              <a:latin typeface="David" panose="020E0502060401010101" pitchFamily="34" charset="-79"/>
              <a:cs typeface="David" panose="020E0502060401010101" pitchFamily="34" charset="-79"/>
            </a:endParaRPr>
          </a:p>
        </p:txBody>
      </p:sp>
      <p:pic>
        <p:nvPicPr>
          <p:cNvPr id="6" name="תמונה 5">
            <a:extLst>
              <a:ext uri="{FF2B5EF4-FFF2-40B4-BE49-F238E27FC236}">
                <a16:creationId xmlns:a16="http://schemas.microsoft.com/office/drawing/2014/main" id="{D55189FA-8176-DAF0-282E-D66C48D75FC5}"/>
              </a:ext>
            </a:extLst>
          </p:cNvPr>
          <p:cNvPicPr>
            <a:picLocks noChangeAspect="1"/>
          </p:cNvPicPr>
          <p:nvPr/>
        </p:nvPicPr>
        <p:blipFill>
          <a:blip r:embed="rId2"/>
          <a:stretch>
            <a:fillRect/>
          </a:stretch>
        </p:blipFill>
        <p:spPr>
          <a:xfrm>
            <a:off x="2339752" y="1003636"/>
            <a:ext cx="6441727" cy="5089860"/>
          </a:xfrm>
          <a:prstGeom prst="rect">
            <a:avLst/>
          </a:prstGeom>
        </p:spPr>
      </p:pic>
    </p:spTree>
    <p:extLst>
      <p:ext uri="{BB962C8B-B14F-4D97-AF65-F5344CB8AC3E}">
        <p14:creationId xmlns:p14="http://schemas.microsoft.com/office/powerpoint/2010/main" val="204475669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defRPr/>
            </a:pPr>
            <a:r>
              <a:rPr lang="he-IL" b="1" u="sng" dirty="0">
                <a:solidFill>
                  <a:srgbClr val="333399"/>
                </a:solidFill>
                <a:latin typeface="David" pitchFamily="34" charset="-79"/>
                <a:cs typeface="David" pitchFamily="34" charset="-79"/>
              </a:rPr>
              <a:t>פעילות עיריית רמת-גן באתר הנצחה </a:t>
            </a:r>
            <a:endParaRPr lang="he-IL" u="sng" dirty="0">
              <a:solidFill>
                <a:srgbClr val="333399"/>
              </a:solidFill>
            </a:endParaRPr>
          </a:p>
        </p:txBody>
      </p:sp>
      <p:sp>
        <p:nvSpPr>
          <p:cNvPr id="3" name="מציין מיקום תוכן 2"/>
          <p:cNvSpPr>
            <a:spLocks noGrp="1"/>
          </p:cNvSpPr>
          <p:nvPr>
            <p:ph idx="1"/>
          </p:nvPr>
        </p:nvSpPr>
        <p:spPr>
          <a:xfrm>
            <a:off x="2438400" y="1340768"/>
            <a:ext cx="6400800" cy="5069160"/>
          </a:xfrm>
        </p:spPr>
        <p:txBody>
          <a:bodyPr/>
          <a:lstStyle/>
          <a:p>
            <a:pPr lvl="0">
              <a:lnSpc>
                <a:spcPct val="107000"/>
              </a:lnSpc>
              <a:spcAft>
                <a:spcPts val="800"/>
              </a:spcAft>
              <a:buFont typeface="Arial" panose="020B0604020202020204" pitchFamily="34" charset="0"/>
              <a:buChar char="•"/>
            </a:pPr>
            <a:r>
              <a:rPr lang="he-IL" sz="2000" b="1" dirty="0">
                <a:solidFill>
                  <a:srgbClr val="333399"/>
                </a:solidFill>
                <a:latin typeface="David" panose="020E0502060401010101" pitchFamily="34" charset="-79"/>
                <a:ea typeface="Calibri"/>
                <a:cs typeface="David" panose="020E0502060401010101" pitchFamily="34" charset="-79"/>
              </a:rPr>
              <a:t>הקמת גינות חדשות בסמוך קירות הנצחה.  </a:t>
            </a:r>
          </a:p>
          <a:p>
            <a:pPr lvl="0">
              <a:lnSpc>
                <a:spcPct val="107000"/>
              </a:lnSpc>
              <a:spcAft>
                <a:spcPts val="800"/>
              </a:spcAft>
              <a:buFont typeface="Arial" panose="020B0604020202020204" pitchFamily="34" charset="0"/>
              <a:buChar char="•"/>
            </a:pPr>
            <a:r>
              <a:rPr lang="he-IL" sz="2000" b="1" dirty="0">
                <a:solidFill>
                  <a:srgbClr val="333399"/>
                </a:solidFill>
                <a:latin typeface="David" panose="020E0502060401010101" pitchFamily="34" charset="-79"/>
                <a:ea typeface="Calibri"/>
                <a:cs typeface="David" panose="020E0502060401010101" pitchFamily="34" charset="-79"/>
              </a:rPr>
              <a:t>הנגשת אתר הנצחה לחללי גוש דן</a:t>
            </a:r>
          </a:p>
          <a:p>
            <a:pPr lvl="0">
              <a:lnSpc>
                <a:spcPct val="107000"/>
              </a:lnSpc>
              <a:spcAft>
                <a:spcPts val="800"/>
              </a:spcAft>
              <a:buFont typeface="Arial" panose="020B0604020202020204" pitchFamily="34" charset="0"/>
              <a:buChar char="•"/>
            </a:pPr>
            <a:r>
              <a:rPr lang="he-IL" sz="2000" b="1" dirty="0">
                <a:solidFill>
                  <a:srgbClr val="333399"/>
                </a:solidFill>
                <a:latin typeface="David" panose="020E0502060401010101" pitchFamily="34" charset="-79"/>
                <a:ea typeface="Calibri"/>
                <a:cs typeface="David" panose="020E0502060401010101" pitchFamily="34" charset="-79"/>
              </a:rPr>
              <a:t>פינוי אשפה וגזם</a:t>
            </a:r>
          </a:p>
          <a:p>
            <a:pPr lvl="0">
              <a:lnSpc>
                <a:spcPct val="107000"/>
              </a:lnSpc>
              <a:spcAft>
                <a:spcPts val="800"/>
              </a:spcAft>
              <a:buFont typeface="Arial" panose="020B0604020202020204" pitchFamily="34" charset="0"/>
              <a:buChar char="•"/>
            </a:pPr>
            <a:r>
              <a:rPr lang="he-IL" sz="2000" b="1" dirty="0">
                <a:solidFill>
                  <a:srgbClr val="333399"/>
                </a:solidFill>
                <a:latin typeface="David" panose="020E0502060401010101" pitchFamily="34" charset="-79"/>
                <a:ea typeface="Calibri"/>
                <a:cs typeface="David" panose="020E0502060401010101" pitchFamily="34" charset="-79"/>
              </a:rPr>
              <a:t>ניקיון באתר ע"י מטאטא כביש </a:t>
            </a:r>
          </a:p>
          <a:p>
            <a:pPr lvl="0">
              <a:lnSpc>
                <a:spcPct val="107000"/>
              </a:lnSpc>
              <a:spcAft>
                <a:spcPts val="800"/>
              </a:spcAft>
              <a:buFont typeface="Arial" panose="020B0604020202020204" pitchFamily="34" charset="0"/>
              <a:buChar char="•"/>
            </a:pPr>
            <a:r>
              <a:rPr lang="he-IL" sz="2000" b="1" dirty="0">
                <a:solidFill>
                  <a:srgbClr val="333399"/>
                </a:solidFill>
                <a:latin typeface="David" panose="020E0502060401010101" pitchFamily="34" charset="-79"/>
                <a:ea typeface="Calibri"/>
                <a:cs typeface="David" panose="020E0502060401010101" pitchFamily="34" charset="-79"/>
              </a:rPr>
              <a:t>גינון </a:t>
            </a:r>
          </a:p>
          <a:p>
            <a:pPr lvl="0">
              <a:lnSpc>
                <a:spcPct val="107000"/>
              </a:lnSpc>
              <a:spcAft>
                <a:spcPts val="800"/>
              </a:spcAft>
              <a:buFont typeface="Arial" panose="020B0604020202020204" pitchFamily="34" charset="0"/>
              <a:buChar char="•"/>
            </a:pPr>
            <a:r>
              <a:rPr lang="he-IL" sz="2000" b="1" dirty="0">
                <a:solidFill>
                  <a:srgbClr val="333399"/>
                </a:solidFill>
                <a:latin typeface="David" panose="020E0502060401010101" pitchFamily="34" charset="-79"/>
                <a:ea typeface="Calibri"/>
                <a:cs typeface="David" panose="020E0502060401010101" pitchFamily="34" charset="-79"/>
              </a:rPr>
              <a:t>אחזקה שוטפת של הגידור והשערים באתר </a:t>
            </a:r>
          </a:p>
          <a:p>
            <a:pPr lvl="0">
              <a:lnSpc>
                <a:spcPct val="107000"/>
              </a:lnSpc>
              <a:spcAft>
                <a:spcPts val="800"/>
              </a:spcAft>
              <a:buFont typeface="Arial" panose="020B0604020202020204" pitchFamily="34" charset="0"/>
              <a:buChar char="•"/>
            </a:pPr>
            <a:r>
              <a:rPr lang="he-IL" sz="2000" b="1" dirty="0">
                <a:solidFill>
                  <a:srgbClr val="333399"/>
                </a:solidFill>
                <a:latin typeface="David" panose="020E0502060401010101" pitchFamily="34" charset="-79"/>
                <a:ea typeface="Calibri"/>
                <a:cs typeface="David" panose="020E0502060401010101" pitchFamily="34" charset="-79"/>
              </a:rPr>
              <a:t>צביעה ותיקון ספסלים , תרנים, עמודים עפ"י צורך</a:t>
            </a:r>
          </a:p>
          <a:p>
            <a:pPr lvl="0">
              <a:lnSpc>
                <a:spcPct val="107000"/>
              </a:lnSpc>
              <a:spcAft>
                <a:spcPts val="800"/>
              </a:spcAft>
              <a:buFont typeface="Arial" panose="020B0604020202020204" pitchFamily="34" charset="0"/>
              <a:buChar char="•"/>
            </a:pPr>
            <a:r>
              <a:rPr lang="he-IL" sz="2000" b="1" dirty="0">
                <a:solidFill>
                  <a:srgbClr val="333399"/>
                </a:solidFill>
                <a:latin typeface="David" panose="020E0502060401010101" pitchFamily="34" charset="-79"/>
                <a:ea typeface="Calibri"/>
                <a:cs typeface="David" panose="020E0502060401010101" pitchFamily="34" charset="-79"/>
              </a:rPr>
              <a:t>גיזום עצים עפ"י צורך</a:t>
            </a:r>
          </a:p>
          <a:p>
            <a:pPr lvl="0">
              <a:lnSpc>
                <a:spcPct val="107000"/>
              </a:lnSpc>
              <a:spcAft>
                <a:spcPts val="800"/>
              </a:spcAft>
              <a:buFont typeface="Arial" panose="020B0604020202020204" pitchFamily="34" charset="0"/>
              <a:buChar char="•"/>
            </a:pPr>
            <a:r>
              <a:rPr lang="he-IL" sz="2000" b="1" dirty="0">
                <a:solidFill>
                  <a:srgbClr val="333399"/>
                </a:solidFill>
                <a:latin typeface="David" panose="020E0502060401010101" pitchFamily="34" charset="-79"/>
                <a:ea typeface="Calibri"/>
                <a:cs typeface="David" panose="020E0502060401010101" pitchFamily="34" charset="-79"/>
              </a:rPr>
              <a:t>תיקוני חשמל עפ"י צורך</a:t>
            </a: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a:lnSpc>
                <a:spcPct val="107000"/>
              </a:lnSpc>
              <a:spcAft>
                <a:spcPts val="800"/>
              </a:spcAft>
              <a:buFont typeface="Wingdings" pitchFamily="2" charset="2"/>
              <a:buChar char="ü"/>
            </a:pPr>
            <a:endParaRPr lang="en-US" sz="2000" b="1" dirty="0">
              <a:solidFill>
                <a:srgbClr val="333399"/>
              </a:solidFill>
              <a:latin typeface="David" panose="020E0502060401010101" pitchFamily="34" charset="-79"/>
              <a:ea typeface="Calibri"/>
              <a:cs typeface="David" panose="020E0502060401010101" pitchFamily="34" charset="-79"/>
            </a:endParaRPr>
          </a:p>
          <a:p>
            <a:pPr marL="0" indent="0">
              <a:buFont typeface="Wingdings" panose="05000000000000000000" pitchFamily="2" charset="2"/>
              <a:buNone/>
              <a:defRPr/>
            </a:pPr>
            <a:endParaRPr lang="he-IL" sz="2800" b="1" dirty="0">
              <a:solidFill>
                <a:srgbClr val="000099"/>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9421915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defRPr/>
            </a:pPr>
            <a:r>
              <a:rPr lang="he-IL" b="1" u="sng" dirty="0">
                <a:solidFill>
                  <a:srgbClr val="333399"/>
                </a:solidFill>
                <a:latin typeface="David" pitchFamily="34" charset="-79"/>
                <a:cs typeface="David" pitchFamily="34" charset="-79"/>
              </a:rPr>
              <a:t>תוספת  תקציב לשנת 2023</a:t>
            </a:r>
            <a:endParaRPr lang="he-IL" u="sng" dirty="0">
              <a:solidFill>
                <a:srgbClr val="333399"/>
              </a:solidFill>
            </a:endParaRPr>
          </a:p>
        </p:txBody>
      </p:sp>
      <p:sp>
        <p:nvSpPr>
          <p:cNvPr id="3" name="מציין מיקום תוכן 2"/>
          <p:cNvSpPr>
            <a:spLocks noGrp="1"/>
          </p:cNvSpPr>
          <p:nvPr>
            <p:ph idx="1"/>
          </p:nvPr>
        </p:nvSpPr>
        <p:spPr>
          <a:xfrm>
            <a:off x="2438400" y="1340768"/>
            <a:ext cx="6400800" cy="5069160"/>
          </a:xfrm>
        </p:spPr>
        <p:txBody>
          <a:bodyPr/>
          <a:lstStyle/>
          <a:p>
            <a:pPr lvl="0">
              <a:lnSpc>
                <a:spcPct val="107000"/>
              </a:lnSpc>
              <a:spcAft>
                <a:spcPts val="800"/>
              </a:spcAft>
              <a:buFont typeface="Arial" panose="020B0604020202020204" pitchFamily="34" charset="0"/>
              <a:buChar char="•"/>
            </a:pPr>
            <a:r>
              <a:rPr lang="he-IL" b="1" dirty="0">
                <a:solidFill>
                  <a:srgbClr val="333399"/>
                </a:solidFill>
                <a:latin typeface="David" panose="020E0502060401010101" pitchFamily="34" charset="-79"/>
                <a:ea typeface="Calibri"/>
                <a:cs typeface="David" panose="020E0502060401010101" pitchFamily="34" charset="-79"/>
              </a:rPr>
              <a:t>שיפור שבילי גישה- אושרו 100 </a:t>
            </a:r>
            <a:r>
              <a:rPr lang="he-IL" b="1" dirty="0" err="1">
                <a:solidFill>
                  <a:srgbClr val="333399"/>
                </a:solidFill>
                <a:latin typeface="David" panose="020E0502060401010101" pitchFamily="34" charset="-79"/>
                <a:ea typeface="Calibri"/>
                <a:cs typeface="David" panose="020E0502060401010101" pitchFamily="34" charset="-79"/>
              </a:rPr>
              <a:t>אש"ח</a:t>
            </a:r>
            <a:endParaRPr lang="he-IL"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r>
              <a:rPr lang="he-IL" b="1" dirty="0">
                <a:solidFill>
                  <a:srgbClr val="333399"/>
                </a:solidFill>
                <a:latin typeface="David" panose="020E0502060401010101" pitchFamily="34" charset="-79"/>
                <a:ea typeface="Calibri"/>
                <a:cs typeface="David" panose="020E0502060401010101" pitchFamily="34" charset="-79"/>
              </a:rPr>
              <a:t>תקציב למורשת -45 </a:t>
            </a:r>
            <a:r>
              <a:rPr lang="he-IL" b="1" dirty="0" err="1">
                <a:solidFill>
                  <a:srgbClr val="333399"/>
                </a:solidFill>
                <a:latin typeface="David" panose="020E0502060401010101" pitchFamily="34" charset="-79"/>
                <a:ea typeface="Calibri"/>
                <a:cs typeface="David" panose="020E0502060401010101" pitchFamily="34" charset="-79"/>
              </a:rPr>
              <a:t>אש"ח</a:t>
            </a:r>
            <a:endParaRPr lang="he-IL"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r>
              <a:rPr lang="he-IL" b="1" dirty="0">
                <a:solidFill>
                  <a:srgbClr val="333399"/>
                </a:solidFill>
                <a:latin typeface="David" panose="020E0502060401010101" pitchFamily="34" charset="-79"/>
                <a:ea typeface="Calibri"/>
                <a:cs typeface="David" panose="020E0502060401010101" pitchFamily="34" charset="-79"/>
              </a:rPr>
              <a:t>השלמת תקציב להנגשה – אושרו 30 </a:t>
            </a:r>
            <a:r>
              <a:rPr lang="he-IL" b="1" dirty="0" err="1">
                <a:solidFill>
                  <a:srgbClr val="333399"/>
                </a:solidFill>
                <a:latin typeface="David" panose="020E0502060401010101" pitchFamily="34" charset="-79"/>
                <a:ea typeface="Calibri"/>
                <a:cs typeface="David" panose="020E0502060401010101" pitchFamily="34" charset="-79"/>
              </a:rPr>
              <a:t>אש"ח</a:t>
            </a:r>
            <a:endParaRPr lang="he-IL"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r>
              <a:rPr lang="he-IL" b="1" dirty="0">
                <a:solidFill>
                  <a:srgbClr val="333399"/>
                </a:solidFill>
                <a:latin typeface="David" panose="020E0502060401010101" pitchFamily="34" charset="-79"/>
                <a:ea typeface="Calibri"/>
                <a:cs typeface="David" panose="020E0502060401010101" pitchFamily="34" charset="-79"/>
              </a:rPr>
              <a:t>השלמת תקציב לקיר תמונות חללים- אושרו 25 </a:t>
            </a:r>
            <a:r>
              <a:rPr lang="he-IL" b="1" dirty="0" err="1">
                <a:solidFill>
                  <a:srgbClr val="333399"/>
                </a:solidFill>
                <a:latin typeface="David" panose="020E0502060401010101" pitchFamily="34" charset="-79"/>
                <a:ea typeface="Calibri"/>
                <a:cs typeface="David" panose="020E0502060401010101" pitchFamily="34" charset="-79"/>
              </a:rPr>
              <a:t>אש"ח</a:t>
            </a:r>
            <a:endParaRPr lang="he-IL"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a:lnSpc>
                <a:spcPct val="107000"/>
              </a:lnSpc>
              <a:spcAft>
                <a:spcPts val="800"/>
              </a:spcAft>
              <a:buFont typeface="Wingdings" pitchFamily="2" charset="2"/>
              <a:buChar char="ü"/>
            </a:pPr>
            <a:endParaRPr lang="en-US" sz="2000" b="1" dirty="0">
              <a:solidFill>
                <a:srgbClr val="333399"/>
              </a:solidFill>
              <a:latin typeface="David" panose="020E0502060401010101" pitchFamily="34" charset="-79"/>
              <a:ea typeface="Calibri"/>
              <a:cs typeface="David" panose="020E0502060401010101" pitchFamily="34" charset="-79"/>
            </a:endParaRPr>
          </a:p>
          <a:p>
            <a:pPr marL="0" indent="0">
              <a:buFont typeface="Wingdings" panose="05000000000000000000" pitchFamily="2" charset="2"/>
              <a:buNone/>
              <a:defRPr/>
            </a:pPr>
            <a:endParaRPr lang="he-IL" sz="2800" b="1" dirty="0">
              <a:solidFill>
                <a:srgbClr val="000099"/>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0556812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55776" y="2420888"/>
            <a:ext cx="6400800" cy="1152128"/>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כל פעילות החברים בעמותה הינה התנדבותית</a:t>
            </a:r>
          </a:p>
        </p:txBody>
      </p:sp>
    </p:spTree>
    <p:extLst>
      <p:ext uri="{BB962C8B-B14F-4D97-AF65-F5344CB8AC3E}">
        <p14:creationId xmlns:p14="http://schemas.microsoft.com/office/powerpoint/2010/main" val="49368524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 ועדת ביקורת</a:t>
            </a:r>
          </a:p>
        </p:txBody>
      </p:sp>
      <p:sp>
        <p:nvSpPr>
          <p:cNvPr id="10" name="תיבת טקסט 9">
            <a:extLst>
              <a:ext uri="{FF2B5EF4-FFF2-40B4-BE49-F238E27FC236}">
                <a16:creationId xmlns:a16="http://schemas.microsoft.com/office/drawing/2014/main" id="{29E0D5D2-740B-4F33-9310-4485244E5062}"/>
              </a:ext>
            </a:extLst>
          </p:cNvPr>
          <p:cNvSpPr txBox="1"/>
          <p:nvPr/>
        </p:nvSpPr>
        <p:spPr>
          <a:xfrm>
            <a:off x="2483768" y="356746"/>
            <a:ext cx="4752528" cy="6614503"/>
          </a:xfrm>
          <a:prstGeom prst="rect">
            <a:avLst/>
          </a:prstGeom>
          <a:noFill/>
        </p:spPr>
        <p:txBody>
          <a:bodyPr wrap="square" rtlCol="1">
            <a:spAutoFit/>
          </a:bodyPr>
          <a:lstStyle/>
          <a:p>
            <a:pPr algn="l"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כ"ח ניסן תשפ"ד – 6/5/24</a:t>
            </a:r>
            <a:endParaRPr lang="en-US" sz="1050" dirty="0">
              <a:effectLst/>
              <a:latin typeface="Times New Roman" panose="02020603050405020304" pitchFamily="18" charset="0"/>
              <a:ea typeface="Times New Roman" panose="02020603050405020304" pitchFamily="18" charset="0"/>
            </a:endParaRPr>
          </a:p>
          <a:p>
            <a:pPr algn="ctr" rtl="1">
              <a:lnSpc>
                <a:spcPct val="150000"/>
              </a:lnSpc>
            </a:pPr>
            <a:r>
              <a:rPr lang="he-IL" sz="1050" b="1" u="sng" dirty="0">
                <a:effectLst/>
                <a:latin typeface="Times New Roman" panose="02020603050405020304" pitchFamily="18" charset="0"/>
                <a:ea typeface="Times New Roman" panose="02020603050405020304" pitchFamily="18" charset="0"/>
                <a:cs typeface="David" panose="020E0502060401010101" pitchFamily="34" charset="-79"/>
              </a:rPr>
              <a:t>עמותת ידידי חיל משאבי אנוש (השלישות), </a:t>
            </a:r>
            <a:r>
              <a:rPr lang="he-IL" sz="1050" b="1" u="sng" dirty="0" err="1">
                <a:effectLst/>
                <a:latin typeface="Times New Roman" panose="02020603050405020304" pitchFamily="18" charset="0"/>
                <a:ea typeface="Times New Roman" panose="02020603050405020304" pitchFamily="18" charset="0"/>
                <a:cs typeface="David" panose="020E0502060401010101" pitchFamily="34" charset="-79"/>
              </a:rPr>
              <a:t>ע"ר</a:t>
            </a:r>
            <a:r>
              <a:rPr lang="he-IL" sz="1050" b="1" u="sng" dirty="0">
                <a:effectLst/>
                <a:latin typeface="Times New Roman" panose="02020603050405020304" pitchFamily="18" charset="0"/>
                <a:ea typeface="Times New Roman" panose="02020603050405020304" pitchFamily="18" charset="0"/>
                <a:cs typeface="David" panose="020E0502060401010101" pitchFamily="34" charset="-79"/>
              </a:rPr>
              <a:t> 58017382</a:t>
            </a:r>
            <a:endParaRPr lang="en-US" sz="1050" dirty="0">
              <a:effectLst/>
              <a:latin typeface="Times New Roman" panose="02020603050405020304" pitchFamily="18" charset="0"/>
              <a:ea typeface="Times New Roman" panose="02020603050405020304" pitchFamily="18" charset="0"/>
            </a:endParaRPr>
          </a:p>
          <a:p>
            <a:pPr algn="ctr" rtl="1">
              <a:lnSpc>
                <a:spcPct val="150000"/>
              </a:lnSpc>
            </a:pPr>
            <a:r>
              <a:rPr lang="he-IL" sz="1050" b="1" u="sng" dirty="0">
                <a:effectLst/>
                <a:latin typeface="Times New Roman" panose="02020603050405020304" pitchFamily="18" charset="0"/>
                <a:ea typeface="Times New Roman" panose="02020603050405020304" pitchFamily="18" charset="0"/>
                <a:cs typeface="David" panose="020E0502060401010101" pitchFamily="34" charset="-79"/>
              </a:rPr>
              <a:t>ועדת הביקורת של העמותה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u="sng" dirty="0">
                <a:effectLst/>
                <a:latin typeface="Times New Roman" panose="02020603050405020304" pitchFamily="18" charset="0"/>
                <a:ea typeface="Times New Roman" panose="02020603050405020304" pitchFamily="18" charset="0"/>
                <a:cs typeface="David" panose="020E0502060401010101" pitchFamily="34" charset="-79"/>
              </a:rPr>
              <a:t>פרוטוקול מס' 1/2024 מישיבת הוועדה שהתקיימה ביום שני, כ"ח ניסן תשפ"ד,</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 </a:t>
            </a:r>
            <a:r>
              <a:rPr lang="he-IL" sz="1050" u="sng" dirty="0">
                <a:effectLst/>
                <a:latin typeface="Times New Roman" panose="02020603050405020304" pitchFamily="18" charset="0"/>
                <a:ea typeface="Times New Roman" panose="02020603050405020304" pitchFamily="18" charset="0"/>
                <a:cs typeface="David" panose="020E0502060401010101" pitchFamily="34" charset="-79"/>
              </a:rPr>
              <a:t>6/5/2024 בשעה 17:00 במשרדי העמותה באתר ההנצחה בתל – השומר</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u="sng" dirty="0">
                <a:effectLst/>
                <a:latin typeface="Times New Roman" panose="02020603050405020304" pitchFamily="18" charset="0"/>
                <a:ea typeface="Times New Roman" panose="02020603050405020304" pitchFamily="18" charset="0"/>
                <a:cs typeface="David" panose="020E0502060401010101" pitchFamily="34" charset="-79"/>
              </a:rPr>
              <a:t>משתתפים</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אל"מ (מיל.) יוסי ברקו – חבר הוועדה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סא"ל (מיל.) גיל שביט – חבר הוועדה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סא"ל (מיל.) אשר מיבסקי – יו"ר הוועדה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u="sng" dirty="0">
                <a:effectLst/>
                <a:latin typeface="Times New Roman" panose="02020603050405020304" pitchFamily="18" charset="0"/>
                <a:ea typeface="Times New Roman" panose="02020603050405020304" pitchFamily="18" charset="0"/>
                <a:cs typeface="David" panose="020E0502060401010101" pitchFamily="34" charset="-79"/>
              </a:rPr>
              <a:t>נוכחים(שאינם חברי הוועדה)</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תא"ל (מיל.) צביקה </a:t>
            </a:r>
            <a:r>
              <a:rPr lang="he-IL" sz="1050" dirty="0" err="1">
                <a:effectLst/>
                <a:latin typeface="Times New Roman" panose="02020603050405020304" pitchFamily="18" charset="0"/>
                <a:ea typeface="Times New Roman" panose="02020603050405020304" pitchFamily="18" charset="0"/>
                <a:cs typeface="David" panose="020E0502060401010101" pitchFamily="34" charset="-79"/>
              </a:rPr>
              <a:t>וקסברג</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 – יו"ר העמותה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סא"ל (מיל.) דרור </a:t>
            </a:r>
            <a:r>
              <a:rPr lang="he-IL" sz="1050" dirty="0" err="1">
                <a:effectLst/>
                <a:latin typeface="Times New Roman" panose="02020603050405020304" pitchFamily="18" charset="0"/>
                <a:ea typeface="Times New Roman" panose="02020603050405020304" pitchFamily="18" charset="0"/>
                <a:cs typeface="David" panose="020E0502060401010101" pitchFamily="34" charset="-79"/>
              </a:rPr>
              <a:t>טוקר</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 – מנכ"ל העמותה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רנ"ג (מיל.) ניצן גולן – מנהל אתר ההנצחה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u="sng" dirty="0">
                <a:effectLst/>
                <a:latin typeface="Times New Roman" panose="02020603050405020304" pitchFamily="18" charset="0"/>
                <a:ea typeface="Times New Roman" panose="02020603050405020304" pitchFamily="18" charset="0"/>
                <a:cs typeface="David" panose="020E0502060401010101" pitchFamily="34" charset="-79"/>
              </a:rPr>
              <a:t>על סדר היום</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105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lt"/>
              <a:buAutoNum type="arabicPeriod"/>
            </a:pPr>
            <a:r>
              <a:rPr lang="he-IL" sz="1050" b="1" dirty="0">
                <a:effectLst/>
                <a:latin typeface="Times New Roman" panose="02020603050405020304" pitchFamily="18" charset="0"/>
                <a:ea typeface="Times New Roman" panose="02020603050405020304" pitchFamily="18" charset="0"/>
                <a:cs typeface="David" panose="020E0502060401010101" pitchFamily="34" charset="-79"/>
              </a:rPr>
              <a:t>דו"ח הנהלת העמותה ע"י היו"ר וע"י מנהל אתר ההנצחה.</a:t>
            </a:r>
            <a:endParaRPr lang="en-US" sz="105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lt"/>
              <a:buAutoNum type="arabicPeriod"/>
            </a:pPr>
            <a:r>
              <a:rPr lang="he-IL" sz="1050" b="1" dirty="0">
                <a:effectLst/>
                <a:latin typeface="Times New Roman" panose="02020603050405020304" pitchFamily="18" charset="0"/>
                <a:ea typeface="Times New Roman" panose="02020603050405020304" pitchFamily="18" charset="0"/>
                <a:cs typeface="David" panose="020E0502060401010101" pitchFamily="34" charset="-79"/>
              </a:rPr>
              <a:t>דיון ואישור הדו"חות הכספיים והדו"ח המילולי לשנת 2023.</a:t>
            </a:r>
            <a:endParaRPr lang="en-US" sz="105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lt"/>
              <a:buAutoNum type="arabicPeriod"/>
            </a:pPr>
            <a:r>
              <a:rPr lang="he-IL" sz="1050" b="1" dirty="0">
                <a:effectLst/>
                <a:latin typeface="Times New Roman" panose="02020603050405020304" pitchFamily="18" charset="0"/>
                <a:ea typeface="Times New Roman" panose="02020603050405020304" pitchFamily="18" charset="0"/>
                <a:cs typeface="David" panose="020E0502060401010101" pitchFamily="34" charset="-79"/>
              </a:rPr>
              <a:t>דיון ואישור עדכון תקציב לשנת 2024 ותכנון תקציב לשנת 2025.</a:t>
            </a:r>
            <a:endParaRPr lang="en-US" sz="105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lt"/>
              <a:buAutoNum type="arabicPeriod"/>
            </a:pPr>
            <a:r>
              <a:rPr lang="he-IL" sz="1050" b="1" dirty="0">
                <a:effectLst/>
                <a:latin typeface="Times New Roman" panose="02020603050405020304" pitchFamily="18" charset="0"/>
                <a:ea typeface="Times New Roman" panose="02020603050405020304" pitchFamily="18" charset="0"/>
                <a:cs typeface="David" panose="020E0502060401010101" pitchFamily="34" charset="-79"/>
              </a:rPr>
              <a:t>החלטות שהתקבלו בישיבת הוועדה וסיכום הישיבה.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b="1" u="sng" dirty="0">
                <a:effectLst/>
                <a:latin typeface="Times New Roman" panose="02020603050405020304" pitchFamily="18" charset="0"/>
                <a:ea typeface="Times New Roman" panose="02020603050405020304" pitchFamily="18" charset="0"/>
                <a:cs typeface="David" panose="020E0502060401010101" pitchFamily="34" charset="-79"/>
              </a:rPr>
              <a:t>לסעיף 1 - דו"ח הנהלת העמותה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יו"ר העמותה הציג בישיבה מצגת בה נכללו הסעיפים: </a:t>
            </a:r>
            <a:endParaRPr lang="en-US" sz="105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סדר היום </a:t>
            </a:r>
            <a:r>
              <a:rPr lang="he-IL" sz="1050" dirty="0" err="1">
                <a:effectLst/>
                <a:latin typeface="Times New Roman" panose="02020603050405020304" pitchFamily="18" charset="0"/>
                <a:ea typeface="Times New Roman" panose="02020603050405020304" pitchFamily="18" charset="0"/>
                <a:cs typeface="David" panose="020E0502060401010101" pitchFamily="34" charset="-79"/>
              </a:rPr>
              <a:t>לאסיפה</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 הכללית מס' 14 של העמותה.</a:t>
            </a:r>
            <a:endParaRPr lang="en-US" sz="105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החזון, מטרות ופרטי הקמת העמותה בעבר ומוסדותיה.</a:t>
            </a:r>
            <a:endParaRPr lang="en-US" sz="105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פירוט מוסדות העמותה כמפורט במצגת: </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u="sng" dirty="0">
                <a:effectLst/>
                <a:latin typeface="Times New Roman" panose="02020603050405020304" pitchFamily="18" charset="0"/>
                <a:ea typeface="Times New Roman" panose="02020603050405020304" pitchFamily="18" charset="0"/>
                <a:cs typeface="David" panose="020E0502060401010101" pitchFamily="34" charset="-79"/>
              </a:rPr>
              <a:t>הנהלה – 3 חברים</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תא"ל (מיל.) צביקה </a:t>
            </a:r>
            <a:r>
              <a:rPr lang="he-IL" sz="1050" dirty="0" err="1">
                <a:effectLst/>
                <a:latin typeface="Times New Roman" panose="02020603050405020304" pitchFamily="18" charset="0"/>
                <a:ea typeface="Times New Roman" panose="02020603050405020304" pitchFamily="18" charset="0"/>
                <a:cs typeface="David" panose="020E0502060401010101" pitchFamily="34" charset="-79"/>
              </a:rPr>
              <a:t>וקסברג</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 – יו"ר העמותה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תא"ל (מיל.) איתן לוי – מ"מ יו"ר העמותה</a:t>
            </a:r>
            <a:endParaRPr lang="en-US" sz="1050" dirty="0">
              <a:effectLst/>
              <a:latin typeface="Times New Roman" panose="02020603050405020304" pitchFamily="18" charset="0"/>
              <a:ea typeface="Times New Roman" panose="02020603050405020304" pitchFamily="18" charset="0"/>
            </a:endParaRPr>
          </a:p>
          <a:p>
            <a:pPr algn="r" rtl="1">
              <a:lnSpc>
                <a:spcPct val="150000"/>
              </a:lnSpc>
            </a:pPr>
            <a:r>
              <a:rPr lang="he-IL" sz="1050" dirty="0">
                <a:effectLst/>
                <a:latin typeface="Times New Roman" panose="02020603050405020304" pitchFamily="18" charset="0"/>
                <a:ea typeface="Times New Roman" panose="02020603050405020304" pitchFamily="18" charset="0"/>
                <a:cs typeface="David" panose="020E0502060401010101" pitchFamily="34" charset="-79"/>
              </a:rPr>
              <a:t>סא"ל (מיל.) דרור </a:t>
            </a:r>
            <a:r>
              <a:rPr lang="he-IL" sz="1050" dirty="0" err="1">
                <a:effectLst/>
                <a:latin typeface="Times New Roman" panose="02020603050405020304" pitchFamily="18" charset="0"/>
                <a:ea typeface="Times New Roman" panose="02020603050405020304" pitchFamily="18" charset="0"/>
                <a:cs typeface="David" panose="020E0502060401010101" pitchFamily="34" charset="-79"/>
              </a:rPr>
              <a:t>טוקר</a:t>
            </a:r>
            <a:r>
              <a:rPr lang="he-IL" sz="1050" dirty="0">
                <a:effectLst/>
                <a:latin typeface="Times New Roman" panose="02020603050405020304" pitchFamily="18" charset="0"/>
                <a:ea typeface="Times New Roman" panose="02020603050405020304" pitchFamily="18" charset="0"/>
                <a:cs typeface="David" panose="020E0502060401010101" pitchFamily="34" charset="-79"/>
              </a:rPr>
              <a:t> – מנכ"ל העמותה</a:t>
            </a:r>
            <a:endParaRPr lang="en-US"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87739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 ועדת ביקורת</a:t>
            </a:r>
          </a:p>
        </p:txBody>
      </p:sp>
      <p:sp>
        <p:nvSpPr>
          <p:cNvPr id="10" name="תיבת טקסט 9">
            <a:extLst>
              <a:ext uri="{FF2B5EF4-FFF2-40B4-BE49-F238E27FC236}">
                <a16:creationId xmlns:a16="http://schemas.microsoft.com/office/drawing/2014/main" id="{29E0D5D2-740B-4F33-9310-4485244E5062}"/>
              </a:ext>
            </a:extLst>
          </p:cNvPr>
          <p:cNvSpPr txBox="1"/>
          <p:nvPr/>
        </p:nvSpPr>
        <p:spPr>
          <a:xfrm>
            <a:off x="3131840" y="665134"/>
            <a:ext cx="5184576" cy="5909438"/>
          </a:xfrm>
          <a:prstGeom prst="rect">
            <a:avLst/>
          </a:prstGeom>
          <a:noFill/>
        </p:spPr>
        <p:txBody>
          <a:bodyPr wrap="square" rtlCol="1">
            <a:spAutoFit/>
          </a:bodyPr>
          <a:lstStyle/>
          <a:p>
            <a:pPr algn="r" rtl="1">
              <a:lnSpc>
                <a:spcPct val="150000"/>
              </a:lnSpc>
            </a:pPr>
            <a:r>
              <a:rPr lang="he-IL" sz="1100" u="sng" dirty="0">
                <a:effectLst/>
                <a:latin typeface="Times New Roman" panose="02020603050405020304" pitchFamily="18" charset="0"/>
                <a:ea typeface="Times New Roman" panose="02020603050405020304" pitchFamily="18" charset="0"/>
                <a:cs typeface="David" panose="020E0502060401010101" pitchFamily="34" charset="-79"/>
              </a:rPr>
              <a:t>ועדת ביקורת – 3 חברים</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סא"ל (מיל.) אשר מיבסקי – יו"ר הוועדה</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אל"מ (מיל.) יוסי ברקו – חבר הוועדה</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סא"ל (מיל.) גיל שביט – חבר הוועדה</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u="sng" dirty="0">
                <a:effectLst/>
                <a:latin typeface="Times New Roman" panose="02020603050405020304" pitchFamily="18" charset="0"/>
                <a:ea typeface="Times New Roman" panose="02020603050405020304" pitchFamily="18" charset="0"/>
                <a:cs typeface="David" panose="020E0502060401010101" pitchFamily="34" charset="-79"/>
              </a:rPr>
              <a:t>משקיפים</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 1 חבר</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u="sng" dirty="0">
                <a:effectLst/>
                <a:latin typeface="Times New Roman" panose="02020603050405020304" pitchFamily="18" charset="0"/>
                <a:ea typeface="Times New Roman" panose="02020603050405020304" pitchFamily="18" charset="0"/>
                <a:cs typeface="David" panose="020E0502060401010101" pitchFamily="34" charset="-79"/>
              </a:rPr>
              <a:t>מנהל אתר ההנצחה</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רנ"ג (מיל.) ניצן גולן</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b="1" u="sng" dirty="0">
                <a:effectLst/>
                <a:latin typeface="Times New Roman" panose="02020603050405020304" pitchFamily="18" charset="0"/>
                <a:ea typeface="Times New Roman" panose="02020603050405020304" pitchFamily="18" charset="0"/>
                <a:cs typeface="David" panose="020E0502060401010101" pitchFamily="34" charset="-79"/>
              </a:rPr>
              <a:t>אירועים שנתיים</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טקס התייחדות לחללי צה"ל ביום הזיכרון. </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טקס החלפת </a:t>
            </a:r>
            <a:r>
              <a:rPr lang="he-IL" sz="1100" dirty="0" err="1">
                <a:effectLst/>
                <a:latin typeface="Times New Roman" panose="02020603050405020304" pitchFamily="18" charset="0"/>
                <a:ea typeface="Times New Roman" panose="02020603050405020304" pitchFamily="18" charset="0"/>
                <a:cs typeface="David" panose="020E0502060401010101" pitchFamily="34" charset="-79"/>
              </a:rPr>
              <a:t>קמש"ר</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טקס חיילים מצטיינים והענקת דרגות בערב ראש השנה.</a:t>
            </a:r>
            <a:endParaRPr lang="en-US" sz="1100" dirty="0">
              <a:effectLst/>
              <a:latin typeface="Times New Roman" panose="02020603050405020304" pitchFamily="18" charset="0"/>
              <a:ea typeface="Times New Roman" panose="02020603050405020304" pitchFamily="18" charset="0"/>
            </a:endParaRPr>
          </a:p>
          <a:p>
            <a:pPr marL="685800"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בטקסים השתתפו כ – 1,700 קצינים, חיילים ואזרחים.</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התקיימו כ – 30 ביקורים של חניכי קורסי הקצינים והחוגרים מבה"ד 11 בהם השתתפו כ – 2,200 קצינים וחוגרים. </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בשל מלחמת "חרבות ברזל", נדחו טקסי ההתייחדות לחללי החיל וחללי החיל הכללי. </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u="sng" dirty="0">
                <a:effectLst/>
                <a:latin typeface="Times New Roman" panose="02020603050405020304" pitchFamily="18" charset="0"/>
                <a:ea typeface="Times New Roman" panose="02020603050405020304" pitchFamily="18" charset="0"/>
                <a:cs typeface="David" panose="020E0502060401010101" pitchFamily="34" charset="-79"/>
              </a:rPr>
              <a:t>פעילות משותפת עם החיל</a:t>
            </a:r>
            <a:endParaRPr lang="en-US" sz="1100" dirty="0">
              <a:effectLst/>
              <a:latin typeface="Times New Roman" panose="02020603050405020304" pitchFamily="18" charset="0"/>
              <a:ea typeface="Times New Roman" panose="02020603050405020304" pitchFamily="18" charset="0"/>
            </a:endParaRPr>
          </a:p>
          <a:p>
            <a:pPr marL="685800"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חלוקת שי למשפחות חיילים מעוטי יכולת לקראת חג הפסח וראש השנה וחלוקת שי למשפחות שכולות.</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פעילות העמותה באתר ההנצחה כולל הביצוע ע"י עיריית רמת – גן, באחזקה שוטפת, של האתר, גינון וניקיון. </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דיווחי יו"ר העמותה ומנהל אתר ההנצחה על דו"ח הביקורת של משרד הביטחון / חטיבת האנדרטאות ומפעלי הנצחה בתאריך 5/2/2024 אשר בסיכומו נרשם כי: </a:t>
            </a:r>
            <a:r>
              <a:rPr lang="he-IL" sz="1100" b="1" dirty="0">
                <a:effectLst/>
                <a:latin typeface="Times New Roman" panose="02020603050405020304" pitchFamily="18" charset="0"/>
                <a:ea typeface="Times New Roman" panose="02020603050405020304" pitchFamily="18" charset="0"/>
                <a:cs typeface="David" panose="020E0502060401010101" pitchFamily="34" charset="-79"/>
              </a:rPr>
              <a:t>"האתר משמש דוגמא ומופת לאחזקת אתר הנצחה".</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04136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 ועדת ביקורת</a:t>
            </a:r>
          </a:p>
        </p:txBody>
      </p:sp>
      <p:sp>
        <p:nvSpPr>
          <p:cNvPr id="10" name="תיבת טקסט 9">
            <a:extLst>
              <a:ext uri="{FF2B5EF4-FFF2-40B4-BE49-F238E27FC236}">
                <a16:creationId xmlns:a16="http://schemas.microsoft.com/office/drawing/2014/main" id="{29E0D5D2-740B-4F33-9310-4485244E5062}"/>
              </a:ext>
            </a:extLst>
          </p:cNvPr>
          <p:cNvSpPr txBox="1"/>
          <p:nvPr/>
        </p:nvSpPr>
        <p:spPr>
          <a:xfrm>
            <a:off x="3275856" y="1268760"/>
            <a:ext cx="5184576" cy="4632422"/>
          </a:xfrm>
          <a:prstGeom prst="rect">
            <a:avLst/>
          </a:prstGeom>
          <a:noFill/>
        </p:spPr>
        <p:txBody>
          <a:bodyPr wrap="square" rtlCol="1">
            <a:spAutoFit/>
          </a:bodyPr>
          <a:lstStyle/>
          <a:p>
            <a:pPr algn="r" rtl="1">
              <a:lnSpc>
                <a:spcPct val="150000"/>
              </a:lnSpc>
            </a:pPr>
            <a:r>
              <a:rPr lang="he-IL" sz="1100" u="sng" dirty="0">
                <a:effectLst/>
                <a:latin typeface="Times New Roman" panose="02020603050405020304" pitchFamily="18" charset="0"/>
                <a:ea typeface="Times New Roman" panose="02020603050405020304" pitchFamily="18" charset="0"/>
                <a:cs typeface="David" panose="020E0502060401010101" pitchFamily="34" charset="-79"/>
              </a:rPr>
              <a:t>לסעיף 2 - דיון ואישור הדו"חות הכספיים והדו"ח המילולי לשנת 2023:</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u="sng" dirty="0">
                <a:effectLst/>
                <a:latin typeface="Times New Roman" panose="02020603050405020304" pitchFamily="18" charset="0"/>
                <a:ea typeface="Times New Roman" panose="02020603050405020304" pitchFamily="18" charset="0"/>
                <a:cs typeface="David" panose="020E0502060401010101" pitchFamily="34" charset="-79"/>
              </a:rPr>
              <a:t>לסעיף 3 – דיון ואישור עדכון תקציב לשנת 2024 ותכנון תקציב לשנת 2025:</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בפני הוועדה הוצגו הדו"חות הכספיים והדו"ח המילולי ליום 31/12/2023 כמו גם עדכון התקציב לשנת 2024 ותכנון תקציב לשנת 2025.</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ההכנסות ממשרד הבטחון לשנת 2023 התקבלו כפי שסוכם ובמהלך השנה אישר המשרד תוספת תקציבית לאחזקת האתר במספר תחומים לפי הפירוט דלהלן:</a:t>
            </a:r>
            <a:endParaRPr lang="en-US" sz="1100" dirty="0">
              <a:effectLst/>
              <a:latin typeface="Times New Roman" panose="02020603050405020304" pitchFamily="18" charset="0"/>
              <a:ea typeface="Times New Roman" panose="02020603050405020304" pitchFamily="18" charset="0"/>
            </a:endParaRPr>
          </a:p>
          <a:p>
            <a:pPr marL="457200"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100,000 ₪ עבור שיפור שביל הגישה</a:t>
            </a:r>
            <a:endParaRPr lang="en-US" sz="1100" dirty="0">
              <a:effectLst/>
              <a:latin typeface="Times New Roman" panose="02020603050405020304" pitchFamily="18" charset="0"/>
              <a:ea typeface="Times New Roman" panose="02020603050405020304" pitchFamily="18" charset="0"/>
            </a:endParaRPr>
          </a:p>
          <a:p>
            <a:pPr marL="457200"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30,000 ₪ עבור הנגשה</a:t>
            </a:r>
            <a:endParaRPr lang="en-US" sz="1100" dirty="0">
              <a:effectLst/>
              <a:latin typeface="Times New Roman" panose="02020603050405020304" pitchFamily="18" charset="0"/>
              <a:ea typeface="Times New Roman" panose="02020603050405020304" pitchFamily="18" charset="0"/>
            </a:endParaRPr>
          </a:p>
          <a:p>
            <a:pPr marL="457200"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45,000 ₪ עבור מורשת </a:t>
            </a:r>
            <a:endParaRPr lang="en-US" sz="1100" dirty="0">
              <a:effectLst/>
              <a:latin typeface="Times New Roman" panose="02020603050405020304" pitchFamily="18" charset="0"/>
              <a:ea typeface="Times New Roman" panose="02020603050405020304" pitchFamily="18" charset="0"/>
            </a:endParaRPr>
          </a:p>
          <a:p>
            <a:pPr marL="457200"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25,000 ₪ עבור קיר תמונות החללים בחדר המורשת. </a:t>
            </a:r>
            <a:endParaRPr lang="en-US" sz="1100" dirty="0">
              <a:effectLst/>
              <a:latin typeface="Times New Roman" panose="02020603050405020304" pitchFamily="18" charset="0"/>
              <a:ea typeface="Times New Roman" panose="02020603050405020304" pitchFamily="18" charset="0"/>
            </a:endParaRPr>
          </a:p>
          <a:p>
            <a:pPr marL="457200" algn="r" rtl="1">
              <a:lnSpc>
                <a:spcPct val="150000"/>
              </a:lnSpc>
            </a:pPr>
            <a:r>
              <a:rPr lang="en-US" sz="1100" dirty="0">
                <a:effectLst/>
                <a:latin typeface="David" panose="020E0502060401010101" pitchFamily="34" charset="-79"/>
                <a:ea typeface="Times New Roman" panose="02020603050405020304" pitchFamily="18" charset="0"/>
              </a:rPr>
              <a:t> </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נושא הצטרפות חברים חדשים לעמותה, הועלה שוב ע"י יו"ר הוועדה. יו"ר העמותה התייחס וציין כי עקב המלחמה המתמשכת, נדחתה הפעילות שתוכננה לשנת 2024 ובמסגרתה אמור היה להתקיים כנס מיוחד לכל גמלאי החיל וחיילי המילואים וכן כל יוצאי </a:t>
            </a:r>
            <a:r>
              <a:rPr lang="he-IL" sz="1100" dirty="0" err="1">
                <a:effectLst/>
                <a:latin typeface="Times New Roman" panose="02020603050405020304" pitchFamily="18" charset="0"/>
                <a:ea typeface="Times New Roman" panose="02020603050405020304" pitchFamily="18" charset="0"/>
                <a:cs typeface="David" panose="020E0502060401010101" pitchFamily="34" charset="-79"/>
              </a:rPr>
              <a:t>חש"א</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 מש"א, ונשוב לעסוק בכך בתום המלחמה ובשיתוף עם החיל. </a:t>
            </a: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במהלך השנה האחרונה, ומודים על כך למנהל האתר רנ"ג (מיל.) ניצן גולן. </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928173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 ועדת ביקורת</a:t>
            </a:r>
          </a:p>
        </p:txBody>
      </p:sp>
      <p:sp>
        <p:nvSpPr>
          <p:cNvPr id="10" name="תיבת טקסט 9">
            <a:extLst>
              <a:ext uri="{FF2B5EF4-FFF2-40B4-BE49-F238E27FC236}">
                <a16:creationId xmlns:a16="http://schemas.microsoft.com/office/drawing/2014/main" id="{29E0D5D2-740B-4F33-9310-4485244E5062}"/>
              </a:ext>
            </a:extLst>
          </p:cNvPr>
          <p:cNvSpPr txBox="1"/>
          <p:nvPr/>
        </p:nvSpPr>
        <p:spPr>
          <a:xfrm>
            <a:off x="3059832" y="1124744"/>
            <a:ext cx="5184576" cy="4293868"/>
          </a:xfrm>
          <a:prstGeom prst="rect">
            <a:avLst/>
          </a:prstGeom>
          <a:noFill/>
        </p:spPr>
        <p:txBody>
          <a:bodyPr wrap="square" rtlCol="1">
            <a:spAutoFit/>
          </a:bodyPr>
          <a:lstStyle/>
          <a:p>
            <a:pPr algn="r" rtl="1">
              <a:lnSpc>
                <a:spcPct val="150000"/>
              </a:lnSpc>
            </a:pPr>
            <a:r>
              <a:rPr lang="he-IL" sz="1100" u="sng" dirty="0">
                <a:effectLst/>
                <a:latin typeface="Times New Roman" panose="02020603050405020304" pitchFamily="18" charset="0"/>
                <a:ea typeface="Times New Roman" panose="02020603050405020304" pitchFamily="18" charset="0"/>
                <a:cs typeface="David" panose="020E0502060401010101" pitchFamily="34" charset="-79"/>
              </a:rPr>
              <a:t>לסעיף 4 - החלטות שאושרו והתקבלו בישיבת הוועדה:</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לאחר שהוועדה דנה בדו"חות הכספיים לשנת 2023 כולל עדכון תקציב לשנת 2024 ותכנון התקציב לשנת 2025 וקיבלה תשובות לשאלות שהועלו בדיון, מאשרת הוועדה את הדו"חות הכספיים והדו"ח המילולי לשנת 2023  וכן מאשרת הוועדה את עדכון התקציב לשנת 2024 ותכנון התקציב לשנת 2025, וממליצה </a:t>
            </a:r>
            <a:r>
              <a:rPr lang="he-IL" sz="1100" dirty="0" err="1">
                <a:effectLst/>
                <a:latin typeface="Times New Roman" panose="02020603050405020304" pitchFamily="18" charset="0"/>
                <a:ea typeface="Times New Roman" panose="02020603050405020304" pitchFamily="18" charset="0"/>
                <a:cs typeface="David" panose="020E0502060401010101" pitchFamily="34" charset="-79"/>
              </a:rPr>
              <a:t>לאסיפה</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הכללית של העמותה האמורה להתכנס ביום </a:t>
            </a:r>
            <a:r>
              <a:rPr lang="he-IL" sz="1100" u="sng" dirty="0">
                <a:effectLst/>
                <a:latin typeface="Times New Roman" panose="02020603050405020304" pitchFamily="18" charset="0"/>
                <a:ea typeface="Times New Roman" panose="02020603050405020304" pitchFamily="18" charset="0"/>
                <a:cs typeface="David" panose="020E0502060401010101" pitchFamily="34" charset="-79"/>
              </a:rPr>
              <a:t>שלישי</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י"ג אייר תשפ"ד - </a:t>
            </a:r>
            <a:r>
              <a:rPr lang="he-IL" sz="1100" u="sng" dirty="0">
                <a:effectLst/>
                <a:latin typeface="Times New Roman" panose="02020603050405020304" pitchFamily="18" charset="0"/>
                <a:ea typeface="Times New Roman" panose="02020603050405020304" pitchFamily="18" charset="0"/>
                <a:cs typeface="David" panose="020E0502060401010101" pitchFamily="34" charset="-79"/>
              </a:rPr>
              <a:t>21/5/2024</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לאשר את הדו"חות כמפורט לעיל.</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חברי הוועדה מודים ליו"ר העמותה, תא"ל (מיל.) צביקה </a:t>
            </a:r>
            <a:r>
              <a:rPr lang="he-IL" sz="1100" dirty="0" err="1">
                <a:effectLst/>
                <a:latin typeface="Times New Roman" panose="02020603050405020304" pitchFamily="18" charset="0"/>
                <a:ea typeface="Times New Roman" panose="02020603050405020304" pitchFamily="18" charset="0"/>
                <a:cs typeface="David" panose="020E0502060401010101" pitchFamily="34" charset="-79"/>
              </a:rPr>
              <a:t>וקסברג</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למנכ"ל העמותה, סא"ל (מיל.) דרור </a:t>
            </a:r>
            <a:r>
              <a:rPr lang="he-IL" sz="1100" dirty="0" err="1">
                <a:effectLst/>
                <a:latin typeface="Times New Roman" panose="02020603050405020304" pitchFamily="18" charset="0"/>
                <a:ea typeface="Times New Roman" panose="02020603050405020304" pitchFamily="18" charset="0"/>
                <a:cs typeface="David" panose="020E0502060401010101" pitchFamily="34" charset="-79"/>
              </a:rPr>
              <a:t>טוקר</a:t>
            </a: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ולמנהל אתר ההנצחה, רנ"ג(מיל.)  ניצן גולן, על הניהול השוטף של העמותה ושל אתר ההנצחה ועל שיתוף הפעולה עם ועדת הביקורת.</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בתום הישיבה ולאחר סיכומה, סיירו הנוכחים באתר ההנצחה והתרשמו מאוד ובאופן חיובי מפעולות האחזקה השוטפת, מהניקיון, מעבודות הגינון ומכלל עבודות התשתית שבוצעו  </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____________               _______________                ______________                 </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אל"מ יוסי ברקו                 סא"ל אשר מיבסקי                    סא"ל גיל שביט</a:t>
            </a:r>
            <a:endParaRPr lang="en-US" sz="1100" dirty="0">
              <a:effectLst/>
              <a:latin typeface="Times New Roman" panose="02020603050405020304" pitchFamily="18" charset="0"/>
              <a:ea typeface="Times New Roman" panose="02020603050405020304" pitchFamily="18" charset="0"/>
            </a:endParaRPr>
          </a:p>
          <a:p>
            <a:pPr algn="r" rtl="1">
              <a:lnSpc>
                <a:spcPct val="150000"/>
              </a:lnSpc>
            </a:pPr>
            <a:r>
              <a:rPr lang="he-IL" sz="1100" dirty="0">
                <a:effectLst/>
                <a:latin typeface="Times New Roman" panose="02020603050405020304" pitchFamily="18" charset="0"/>
                <a:ea typeface="Times New Roman" panose="02020603050405020304" pitchFamily="18" charset="0"/>
                <a:cs typeface="David" panose="020E0502060401010101" pitchFamily="34" charset="-79"/>
              </a:rPr>
              <a:t>   חבר הוועדה                          יו"ר הוועדה                             חבר הוועדה</a:t>
            </a:r>
            <a:endParaRPr lang="en-US" sz="1100" dirty="0">
              <a:effectLst/>
              <a:latin typeface="Times New Roman" panose="02020603050405020304" pitchFamily="18" charset="0"/>
              <a:ea typeface="Times New Roman" panose="02020603050405020304" pitchFamily="18" charset="0"/>
            </a:endParaRPr>
          </a:p>
          <a:p>
            <a:pPr algn="r" rtl="1"/>
            <a:r>
              <a:rPr lang="en-US" sz="1100" dirty="0">
                <a:effectLst/>
                <a:latin typeface="David" panose="020E0502060401010101" pitchFamily="34" charset="-79"/>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279115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דוחות כספיים </a:t>
            </a:r>
          </a:p>
        </p:txBody>
      </p:sp>
      <p:pic>
        <p:nvPicPr>
          <p:cNvPr id="4" name="תמונה 3">
            <a:extLst>
              <a:ext uri="{FF2B5EF4-FFF2-40B4-BE49-F238E27FC236}">
                <a16:creationId xmlns:a16="http://schemas.microsoft.com/office/drawing/2014/main" id="{03E49784-E8BE-C434-C464-33A48272C989}"/>
              </a:ext>
            </a:extLst>
          </p:cNvPr>
          <p:cNvPicPr>
            <a:picLocks noChangeAspect="1"/>
          </p:cNvPicPr>
          <p:nvPr/>
        </p:nvPicPr>
        <p:blipFill>
          <a:blip r:embed="rId2"/>
          <a:stretch>
            <a:fillRect/>
          </a:stretch>
        </p:blipFill>
        <p:spPr>
          <a:xfrm>
            <a:off x="2483768" y="836712"/>
            <a:ext cx="6400801" cy="5681001"/>
          </a:xfrm>
          <a:prstGeom prst="rect">
            <a:avLst/>
          </a:prstGeom>
        </p:spPr>
      </p:pic>
    </p:spTree>
    <p:extLst>
      <p:ext uri="{BB962C8B-B14F-4D97-AF65-F5344CB8AC3E}">
        <p14:creationId xmlns:p14="http://schemas.microsoft.com/office/powerpoint/2010/main" val="135569964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r" eaLnBrk="1" hangingPunct="1">
              <a:defRPr/>
            </a:pPr>
            <a:r>
              <a:rPr lang="he-IL" b="1" u="sng" dirty="0">
                <a:solidFill>
                  <a:srgbClr val="000099"/>
                </a:solidFill>
                <a:latin typeface="David" pitchFamily="34" charset="-79"/>
                <a:cs typeface="David" pitchFamily="34" charset="-79"/>
              </a:rPr>
              <a:t>סדר היום</a:t>
            </a:r>
            <a:endParaRPr lang="en-US" b="1" u="sng" dirty="0">
              <a:solidFill>
                <a:srgbClr val="000099"/>
              </a:solidFill>
              <a:latin typeface="David" pitchFamily="34" charset="-79"/>
              <a:cs typeface="David" pitchFamily="34" charset="-79"/>
            </a:endParaRPr>
          </a:p>
        </p:txBody>
      </p:sp>
      <p:sp>
        <p:nvSpPr>
          <p:cNvPr id="6" name="Rectangle 3">
            <a:extLst>
              <a:ext uri="{FF2B5EF4-FFF2-40B4-BE49-F238E27FC236}">
                <a16:creationId xmlns:a16="http://schemas.microsoft.com/office/drawing/2014/main" id="{5B1D6C87-92C5-4E1D-AA14-AEDC3180D837}"/>
              </a:ext>
            </a:extLst>
          </p:cNvPr>
          <p:cNvSpPr txBox="1">
            <a:spLocks noChangeArrowheads="1"/>
          </p:cNvSpPr>
          <p:nvPr/>
        </p:nvSpPr>
        <p:spPr bwMode="auto">
          <a:xfrm>
            <a:off x="2195736" y="1052736"/>
            <a:ext cx="6643464" cy="54292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a:lstStyle>
          <a:p>
            <a:pPr eaLnBrk="1" hangingPunct="1">
              <a:lnSpc>
                <a:spcPct val="150000"/>
              </a:lnSpc>
              <a:buNone/>
              <a:defRPr/>
            </a:pPr>
            <a:r>
              <a:rPr lang="he-IL" sz="2000" b="1" dirty="0">
                <a:solidFill>
                  <a:srgbClr val="000099"/>
                </a:solidFill>
                <a:latin typeface="David" pitchFamily="34" charset="-79"/>
                <a:cs typeface="David" pitchFamily="34" charset="-79"/>
              </a:rPr>
              <a:t>15:30 עד 16:15 - התכנסות  וכיבוד.</a:t>
            </a:r>
          </a:p>
          <a:p>
            <a:pPr eaLnBrk="1" hangingPunct="1">
              <a:lnSpc>
                <a:spcPct val="150000"/>
              </a:lnSpc>
              <a:buNone/>
              <a:defRPr/>
            </a:pPr>
            <a:r>
              <a:rPr lang="he-IL" sz="2000" b="1" dirty="0">
                <a:solidFill>
                  <a:srgbClr val="000099"/>
                </a:solidFill>
                <a:latin typeface="David" pitchFamily="34" charset="-79"/>
                <a:cs typeface="David" pitchFamily="34" charset="-79"/>
              </a:rPr>
              <a:t>16:15 עד 17:00- נושאים על סדר היום כמפורט:</a:t>
            </a:r>
          </a:p>
          <a:p>
            <a:r>
              <a:rPr lang="he-IL" sz="2000" b="1" dirty="0">
                <a:solidFill>
                  <a:srgbClr val="000099"/>
                </a:solidFill>
                <a:latin typeface="David" pitchFamily="34" charset="-79"/>
                <a:cs typeface="David" pitchFamily="34" charset="-79"/>
              </a:rPr>
              <a:t>דו"ח הנהלה.</a:t>
            </a:r>
            <a:endParaRPr lang="en-US" sz="2000" b="1" dirty="0">
              <a:solidFill>
                <a:srgbClr val="000099"/>
              </a:solidFill>
              <a:latin typeface="David" pitchFamily="34" charset="-79"/>
              <a:cs typeface="David" pitchFamily="34" charset="-79"/>
            </a:endParaRPr>
          </a:p>
          <a:p>
            <a:r>
              <a:rPr lang="he-IL" sz="2000" b="1" dirty="0">
                <a:solidFill>
                  <a:srgbClr val="000099"/>
                </a:solidFill>
                <a:latin typeface="David" pitchFamily="34" charset="-79"/>
                <a:cs typeface="David" pitchFamily="34" charset="-79"/>
              </a:rPr>
              <a:t>דו"ח ועדת ביקורת.</a:t>
            </a:r>
            <a:endParaRPr lang="en-US" sz="2000" b="1" dirty="0">
              <a:solidFill>
                <a:srgbClr val="000099"/>
              </a:solidFill>
              <a:latin typeface="David" pitchFamily="34" charset="-79"/>
              <a:cs typeface="David" pitchFamily="34" charset="-79"/>
            </a:endParaRPr>
          </a:p>
          <a:p>
            <a:r>
              <a:rPr lang="he-IL" sz="2000" b="1" dirty="0">
                <a:solidFill>
                  <a:srgbClr val="000099"/>
                </a:solidFill>
                <a:latin typeface="David" pitchFamily="34" charset="-79"/>
                <a:cs typeface="David" pitchFamily="34" charset="-79"/>
              </a:rPr>
              <a:t>אישור דוחות כספיים והדו"ח המילולי לשנת 2023.</a:t>
            </a:r>
            <a:endParaRPr lang="en-US" sz="2000" b="1" dirty="0">
              <a:solidFill>
                <a:srgbClr val="000099"/>
              </a:solidFill>
              <a:latin typeface="David" pitchFamily="34" charset="-79"/>
              <a:cs typeface="David" pitchFamily="34" charset="-79"/>
            </a:endParaRPr>
          </a:p>
          <a:p>
            <a:r>
              <a:rPr lang="he-IL" sz="2000" b="1" dirty="0">
                <a:solidFill>
                  <a:srgbClr val="000099"/>
                </a:solidFill>
                <a:latin typeface="David" pitchFamily="34" charset="-79"/>
                <a:cs typeface="David" pitchFamily="34" charset="-79"/>
              </a:rPr>
              <a:t>אישור עדכון תקציב </a:t>
            </a:r>
            <a:r>
              <a:rPr lang="he-IL" sz="2000" b="1">
                <a:solidFill>
                  <a:srgbClr val="000099"/>
                </a:solidFill>
                <a:latin typeface="David" pitchFamily="34" charset="-79"/>
                <a:cs typeface="David" pitchFamily="34" charset="-79"/>
              </a:rPr>
              <a:t>לשנת 2024 </a:t>
            </a:r>
            <a:r>
              <a:rPr lang="he-IL" sz="2000" b="1" dirty="0">
                <a:solidFill>
                  <a:srgbClr val="000099"/>
                </a:solidFill>
                <a:latin typeface="David" pitchFamily="34" charset="-79"/>
                <a:cs typeface="David" pitchFamily="34" charset="-79"/>
              </a:rPr>
              <a:t>ותכנון תקציב לשנת 2025.</a:t>
            </a:r>
            <a:endParaRPr lang="en-US" sz="2000" b="1" dirty="0">
              <a:solidFill>
                <a:srgbClr val="000099"/>
              </a:solidFill>
              <a:latin typeface="David" pitchFamily="34" charset="-79"/>
              <a:cs typeface="David" pitchFamily="34" charset="-79"/>
            </a:endParaRPr>
          </a:p>
          <a:p>
            <a:r>
              <a:rPr lang="he-IL" sz="2000" b="1" dirty="0">
                <a:solidFill>
                  <a:srgbClr val="000099"/>
                </a:solidFill>
                <a:latin typeface="David" pitchFamily="34" charset="-79"/>
                <a:cs typeface="David" pitchFamily="34" charset="-79"/>
              </a:rPr>
              <a:t>אישור התקשרות עם משרד רו"ח שמואל שרון והילה חסון.</a:t>
            </a:r>
            <a:endParaRPr lang="en-US" sz="2000" b="1" dirty="0">
              <a:solidFill>
                <a:srgbClr val="000099"/>
              </a:solidFill>
              <a:latin typeface="David" pitchFamily="34" charset="-79"/>
              <a:cs typeface="David" pitchFamily="34" charset="-79"/>
            </a:endParaRPr>
          </a:p>
          <a:p>
            <a:r>
              <a:rPr lang="he-IL" sz="2000" b="1" dirty="0">
                <a:solidFill>
                  <a:srgbClr val="000099"/>
                </a:solidFill>
                <a:latin typeface="David" pitchFamily="34" charset="-79"/>
                <a:cs typeface="David" pitchFamily="34" charset="-79"/>
              </a:rPr>
              <a:t>שיחה חופשית.</a:t>
            </a:r>
            <a:r>
              <a:rPr lang="he-IL" sz="1800" b="1" dirty="0">
                <a:solidFill>
                  <a:srgbClr val="000099"/>
                </a:solidFill>
                <a:effectLst/>
                <a:latin typeface="Times New Roman" panose="02020603050405020304" pitchFamily="18" charset="0"/>
                <a:ea typeface="Times New Roman" panose="02020603050405020304" pitchFamily="18" charset="0"/>
                <a:cs typeface="David" panose="020E0502060401010101" pitchFamily="34" charset="-79"/>
              </a:rPr>
              <a:t> </a:t>
            </a:r>
            <a:endParaRPr lang="he-IL" sz="2000" b="1" dirty="0">
              <a:solidFill>
                <a:srgbClr val="000099"/>
              </a:solidFill>
              <a:latin typeface="David" pitchFamily="34" charset="-79"/>
              <a:cs typeface="David" pitchFamily="34" charset="-79"/>
            </a:endParaRPr>
          </a:p>
          <a:p>
            <a:pPr eaLnBrk="1" hangingPunct="1">
              <a:lnSpc>
                <a:spcPct val="150000"/>
              </a:lnSpc>
              <a:buNone/>
              <a:defRPr/>
            </a:pPr>
            <a:r>
              <a:rPr lang="he-IL" sz="2000" b="1" dirty="0">
                <a:solidFill>
                  <a:srgbClr val="000099"/>
                </a:solidFill>
                <a:latin typeface="David" pitchFamily="34" charset="-79"/>
                <a:cs typeface="David" pitchFamily="34" charset="-79"/>
              </a:rPr>
              <a:t>17:00 עד 17:30 – סקירת תא"ל עדנה </a:t>
            </a:r>
            <a:r>
              <a:rPr lang="he-IL" sz="2000" b="1" dirty="0" err="1">
                <a:solidFill>
                  <a:srgbClr val="000099"/>
                </a:solidFill>
                <a:latin typeface="David" pitchFamily="34" charset="-79"/>
                <a:cs typeface="David" pitchFamily="34" charset="-79"/>
              </a:rPr>
              <a:t>אילייה</a:t>
            </a:r>
            <a:r>
              <a:rPr lang="he-IL" sz="2000" b="1" dirty="0">
                <a:solidFill>
                  <a:srgbClr val="000099"/>
                </a:solidFill>
                <a:latin typeface="David" pitchFamily="34" charset="-79"/>
                <a:cs typeface="David" pitchFamily="34" charset="-79"/>
              </a:rPr>
              <a:t> – </a:t>
            </a:r>
            <a:r>
              <a:rPr lang="he-IL" sz="2000" b="1" dirty="0" err="1">
                <a:solidFill>
                  <a:srgbClr val="000099"/>
                </a:solidFill>
                <a:latin typeface="David" pitchFamily="34" charset="-79"/>
                <a:cs typeface="David" pitchFamily="34" charset="-79"/>
              </a:rPr>
              <a:t>קמש"ר</a:t>
            </a:r>
            <a:r>
              <a:rPr lang="he-IL" sz="2000" b="1" dirty="0">
                <a:solidFill>
                  <a:srgbClr val="000099"/>
                </a:solidFill>
                <a:latin typeface="David" pitchFamily="34" charset="-79"/>
                <a:cs typeface="David" pitchFamily="34" charset="-79"/>
              </a:rPr>
              <a:t> וראש חטיבת הנפגעים. </a:t>
            </a:r>
          </a:p>
          <a:p>
            <a:pPr marL="0" indent="0">
              <a:buNone/>
            </a:pPr>
            <a:r>
              <a:rPr lang="he-IL" sz="2000" b="1" dirty="0">
                <a:solidFill>
                  <a:srgbClr val="000099"/>
                </a:solidFill>
                <a:latin typeface="David" pitchFamily="34" charset="-79"/>
                <a:cs typeface="David" pitchFamily="34" charset="-79"/>
              </a:rPr>
              <a:t>17:30 עד 18:45 - </a:t>
            </a:r>
            <a:r>
              <a:rPr lang="he-IL" sz="1800" b="1" dirty="0">
                <a:solidFill>
                  <a:srgbClr val="000099"/>
                </a:solidFill>
                <a:latin typeface="David" pitchFamily="34" charset="-79"/>
                <a:cs typeface="David" pitchFamily="34" charset="-79"/>
              </a:rPr>
              <a:t>הרצאה "הביטחון הלאומי של ישראל" - עופר שלח, חוקר בכיר במכון למחקרי ביטחון לאומי, ח"כ וחבר ועדת החוץ וביטחון לשעבר.</a:t>
            </a:r>
          </a:p>
          <a:p>
            <a:pPr marL="0" indent="0">
              <a:buNone/>
            </a:pPr>
            <a:r>
              <a:rPr lang="he-IL" sz="1800" b="1" dirty="0">
                <a:solidFill>
                  <a:srgbClr val="000099"/>
                </a:solidFill>
                <a:latin typeface="David" pitchFamily="34" charset="-79"/>
                <a:cs typeface="David" pitchFamily="34" charset="-79"/>
              </a:rPr>
              <a:t>18:45 – שיחה חופשית </a:t>
            </a:r>
            <a:endParaRPr lang="en-US" sz="1800" b="1"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23668290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דוחות כספיים </a:t>
            </a:r>
          </a:p>
        </p:txBody>
      </p:sp>
      <p:pic>
        <p:nvPicPr>
          <p:cNvPr id="4" name="תמונה 3">
            <a:extLst>
              <a:ext uri="{FF2B5EF4-FFF2-40B4-BE49-F238E27FC236}">
                <a16:creationId xmlns:a16="http://schemas.microsoft.com/office/drawing/2014/main" id="{8C1A634C-2BF2-3954-4565-1FD3C31DD377}"/>
              </a:ext>
            </a:extLst>
          </p:cNvPr>
          <p:cNvPicPr>
            <a:picLocks noChangeAspect="1"/>
          </p:cNvPicPr>
          <p:nvPr/>
        </p:nvPicPr>
        <p:blipFill>
          <a:blip r:embed="rId2"/>
          <a:stretch>
            <a:fillRect/>
          </a:stretch>
        </p:blipFill>
        <p:spPr>
          <a:xfrm>
            <a:off x="3419872" y="764704"/>
            <a:ext cx="4359874" cy="5769210"/>
          </a:xfrm>
          <a:prstGeom prst="rect">
            <a:avLst/>
          </a:prstGeom>
        </p:spPr>
      </p:pic>
    </p:spTree>
    <p:extLst>
      <p:ext uri="{BB962C8B-B14F-4D97-AF65-F5344CB8AC3E}">
        <p14:creationId xmlns:p14="http://schemas.microsoft.com/office/powerpoint/2010/main" val="295437586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דוחות כספיים </a:t>
            </a:r>
          </a:p>
        </p:txBody>
      </p:sp>
      <p:pic>
        <p:nvPicPr>
          <p:cNvPr id="4" name="תמונה 3">
            <a:extLst>
              <a:ext uri="{FF2B5EF4-FFF2-40B4-BE49-F238E27FC236}">
                <a16:creationId xmlns:a16="http://schemas.microsoft.com/office/drawing/2014/main" id="{038A62C5-AB5D-4F9F-A422-07F8D32E0595}"/>
              </a:ext>
            </a:extLst>
          </p:cNvPr>
          <p:cNvPicPr>
            <a:picLocks noChangeAspect="1"/>
          </p:cNvPicPr>
          <p:nvPr/>
        </p:nvPicPr>
        <p:blipFill>
          <a:blip r:embed="rId2"/>
          <a:stretch>
            <a:fillRect/>
          </a:stretch>
        </p:blipFill>
        <p:spPr>
          <a:xfrm>
            <a:off x="3779912" y="692696"/>
            <a:ext cx="3886688" cy="6150950"/>
          </a:xfrm>
          <a:prstGeom prst="rect">
            <a:avLst/>
          </a:prstGeom>
        </p:spPr>
      </p:pic>
    </p:spTree>
    <p:extLst>
      <p:ext uri="{BB962C8B-B14F-4D97-AF65-F5344CB8AC3E}">
        <p14:creationId xmlns:p14="http://schemas.microsoft.com/office/powerpoint/2010/main" val="312942215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דוחות כספיים </a:t>
            </a:r>
          </a:p>
        </p:txBody>
      </p:sp>
      <p:pic>
        <p:nvPicPr>
          <p:cNvPr id="4" name="תמונה 3">
            <a:extLst>
              <a:ext uri="{FF2B5EF4-FFF2-40B4-BE49-F238E27FC236}">
                <a16:creationId xmlns:a16="http://schemas.microsoft.com/office/drawing/2014/main" id="{EFC135A6-85BC-C1C6-0A14-E33A008E0A30}"/>
              </a:ext>
            </a:extLst>
          </p:cNvPr>
          <p:cNvPicPr>
            <a:picLocks noChangeAspect="1"/>
          </p:cNvPicPr>
          <p:nvPr/>
        </p:nvPicPr>
        <p:blipFill>
          <a:blip r:embed="rId2"/>
          <a:stretch>
            <a:fillRect/>
          </a:stretch>
        </p:blipFill>
        <p:spPr>
          <a:xfrm>
            <a:off x="3779912" y="622474"/>
            <a:ext cx="3829308" cy="6094533"/>
          </a:xfrm>
          <a:prstGeom prst="rect">
            <a:avLst/>
          </a:prstGeom>
        </p:spPr>
      </p:pic>
    </p:spTree>
    <p:extLst>
      <p:ext uri="{BB962C8B-B14F-4D97-AF65-F5344CB8AC3E}">
        <p14:creationId xmlns:p14="http://schemas.microsoft.com/office/powerpoint/2010/main" val="407108265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דוחות כספיים </a:t>
            </a:r>
          </a:p>
        </p:txBody>
      </p:sp>
      <p:pic>
        <p:nvPicPr>
          <p:cNvPr id="4" name="תמונה 3">
            <a:extLst>
              <a:ext uri="{FF2B5EF4-FFF2-40B4-BE49-F238E27FC236}">
                <a16:creationId xmlns:a16="http://schemas.microsoft.com/office/drawing/2014/main" id="{8FC5F86A-B1FA-F123-DA71-77335D12A76B}"/>
              </a:ext>
            </a:extLst>
          </p:cNvPr>
          <p:cNvPicPr>
            <a:picLocks noChangeAspect="1"/>
          </p:cNvPicPr>
          <p:nvPr/>
        </p:nvPicPr>
        <p:blipFill>
          <a:blip r:embed="rId2"/>
          <a:stretch>
            <a:fillRect/>
          </a:stretch>
        </p:blipFill>
        <p:spPr>
          <a:xfrm>
            <a:off x="3493642" y="689492"/>
            <a:ext cx="4237036" cy="6143702"/>
          </a:xfrm>
          <a:prstGeom prst="rect">
            <a:avLst/>
          </a:prstGeom>
        </p:spPr>
      </p:pic>
    </p:spTree>
    <p:extLst>
      <p:ext uri="{BB962C8B-B14F-4D97-AF65-F5344CB8AC3E}">
        <p14:creationId xmlns:p14="http://schemas.microsoft.com/office/powerpoint/2010/main" val="199064918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דוחות כספיים </a:t>
            </a:r>
          </a:p>
        </p:txBody>
      </p:sp>
      <p:pic>
        <p:nvPicPr>
          <p:cNvPr id="4" name="תמונה 3">
            <a:extLst>
              <a:ext uri="{FF2B5EF4-FFF2-40B4-BE49-F238E27FC236}">
                <a16:creationId xmlns:a16="http://schemas.microsoft.com/office/drawing/2014/main" id="{17B9C029-A672-A571-737B-8849EC7A0E6B}"/>
              </a:ext>
            </a:extLst>
          </p:cNvPr>
          <p:cNvPicPr>
            <a:picLocks noChangeAspect="1"/>
          </p:cNvPicPr>
          <p:nvPr/>
        </p:nvPicPr>
        <p:blipFill>
          <a:blip r:embed="rId2"/>
          <a:stretch>
            <a:fillRect/>
          </a:stretch>
        </p:blipFill>
        <p:spPr>
          <a:xfrm>
            <a:off x="3105611" y="692696"/>
            <a:ext cx="5013097" cy="5852110"/>
          </a:xfrm>
          <a:prstGeom prst="rect">
            <a:avLst/>
          </a:prstGeom>
        </p:spPr>
      </p:pic>
    </p:spTree>
    <p:extLst>
      <p:ext uri="{BB962C8B-B14F-4D97-AF65-F5344CB8AC3E}">
        <p14:creationId xmlns:p14="http://schemas.microsoft.com/office/powerpoint/2010/main" val="108469997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דוחות כספיים </a:t>
            </a:r>
          </a:p>
        </p:txBody>
      </p:sp>
      <p:pic>
        <p:nvPicPr>
          <p:cNvPr id="5" name="תמונה 4">
            <a:extLst>
              <a:ext uri="{FF2B5EF4-FFF2-40B4-BE49-F238E27FC236}">
                <a16:creationId xmlns:a16="http://schemas.microsoft.com/office/drawing/2014/main" id="{16F513BA-EB21-96C5-F7B2-9D357D57F200}"/>
              </a:ext>
            </a:extLst>
          </p:cNvPr>
          <p:cNvPicPr>
            <a:picLocks noChangeAspect="1"/>
          </p:cNvPicPr>
          <p:nvPr/>
        </p:nvPicPr>
        <p:blipFill>
          <a:blip r:embed="rId2"/>
          <a:stretch>
            <a:fillRect/>
          </a:stretch>
        </p:blipFill>
        <p:spPr>
          <a:xfrm>
            <a:off x="3382999" y="692696"/>
            <a:ext cx="4285345" cy="6061749"/>
          </a:xfrm>
          <a:prstGeom prst="rect">
            <a:avLst/>
          </a:prstGeom>
        </p:spPr>
      </p:pic>
    </p:spTree>
    <p:extLst>
      <p:ext uri="{BB962C8B-B14F-4D97-AF65-F5344CB8AC3E}">
        <p14:creationId xmlns:p14="http://schemas.microsoft.com/office/powerpoint/2010/main" val="304910012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דוחות כספיים </a:t>
            </a:r>
          </a:p>
        </p:txBody>
      </p:sp>
      <p:pic>
        <p:nvPicPr>
          <p:cNvPr id="4" name="תמונה 3">
            <a:extLst>
              <a:ext uri="{FF2B5EF4-FFF2-40B4-BE49-F238E27FC236}">
                <a16:creationId xmlns:a16="http://schemas.microsoft.com/office/drawing/2014/main" id="{38A733C6-0F1F-69D5-B6D1-520BA44CF12F}"/>
              </a:ext>
            </a:extLst>
          </p:cNvPr>
          <p:cNvPicPr>
            <a:picLocks noChangeAspect="1"/>
          </p:cNvPicPr>
          <p:nvPr/>
        </p:nvPicPr>
        <p:blipFill>
          <a:blip r:embed="rId2"/>
          <a:stretch>
            <a:fillRect/>
          </a:stretch>
        </p:blipFill>
        <p:spPr>
          <a:xfrm>
            <a:off x="3530235" y="692696"/>
            <a:ext cx="4066102" cy="6055525"/>
          </a:xfrm>
          <a:prstGeom prst="rect">
            <a:avLst/>
          </a:prstGeom>
        </p:spPr>
      </p:pic>
    </p:spTree>
    <p:extLst>
      <p:ext uri="{BB962C8B-B14F-4D97-AF65-F5344CB8AC3E}">
        <p14:creationId xmlns:p14="http://schemas.microsoft.com/office/powerpoint/2010/main" val="157966488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1760" y="116632"/>
            <a:ext cx="6400800" cy="576064"/>
          </a:xfrm>
        </p:spPr>
        <p:txBody>
          <a:bodyPr/>
          <a:lstStyle/>
          <a:p>
            <a:pPr algn="ctr" eaLnBrk="1" hangingPunct="1">
              <a:lnSpc>
                <a:spcPct val="80000"/>
              </a:lnSpc>
              <a:buFont typeface="Wingdings" panose="05000000000000000000" pitchFamily="2" charset="2"/>
              <a:buNone/>
              <a:defRPr/>
            </a:pPr>
            <a:r>
              <a:rPr lang="he-IL" sz="4000" b="1" dirty="0">
                <a:solidFill>
                  <a:srgbClr val="333399"/>
                </a:solidFill>
                <a:latin typeface="David" pitchFamily="34" charset="-79"/>
                <a:cs typeface="David" pitchFamily="34" charset="-79"/>
              </a:rPr>
              <a:t>עדכון תקציב לשנת 2024 ותכנון תקציב לשנת 2025</a:t>
            </a:r>
          </a:p>
        </p:txBody>
      </p:sp>
      <p:pic>
        <p:nvPicPr>
          <p:cNvPr id="4" name="תמונה 3">
            <a:extLst>
              <a:ext uri="{FF2B5EF4-FFF2-40B4-BE49-F238E27FC236}">
                <a16:creationId xmlns:a16="http://schemas.microsoft.com/office/drawing/2014/main" id="{46C4FCDE-3CE8-2AD9-022A-E65CBCAD562B}"/>
              </a:ext>
            </a:extLst>
          </p:cNvPr>
          <p:cNvPicPr>
            <a:picLocks noChangeAspect="1"/>
          </p:cNvPicPr>
          <p:nvPr/>
        </p:nvPicPr>
        <p:blipFill>
          <a:blip r:embed="rId2"/>
          <a:stretch>
            <a:fillRect/>
          </a:stretch>
        </p:blipFill>
        <p:spPr>
          <a:xfrm rot="5400000">
            <a:off x="2856735" y="1550392"/>
            <a:ext cx="5626389" cy="4788146"/>
          </a:xfrm>
          <a:prstGeom prst="rect">
            <a:avLst/>
          </a:prstGeom>
        </p:spPr>
      </p:pic>
    </p:spTree>
    <p:extLst>
      <p:ext uri="{BB962C8B-B14F-4D97-AF65-F5344CB8AC3E}">
        <p14:creationId xmlns:p14="http://schemas.microsoft.com/office/powerpoint/2010/main" val="402802741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FE4079B-1C47-4608-9D95-47B4A6D1E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411" y="4174715"/>
            <a:ext cx="6997589" cy="26832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52429F2-FC69-4A21-9B7E-7827CFCFE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410" y="0"/>
            <a:ext cx="6997589" cy="417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9549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a:extLst>
              <a:ext uri="{FF2B5EF4-FFF2-40B4-BE49-F238E27FC236}">
                <a16:creationId xmlns:a16="http://schemas.microsoft.com/office/drawing/2014/main" id="{891C5CE6-B3BD-4CD0-8DCE-35F79E9F6C3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074" name="Picture 2">
            <a:extLst>
              <a:ext uri="{FF2B5EF4-FFF2-40B4-BE49-F238E27FC236}">
                <a16:creationId xmlns:a16="http://schemas.microsoft.com/office/drawing/2014/main" id="{11CD1F78-D88D-B640-2E00-A900B48E1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3" y="0"/>
            <a:ext cx="2843808"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214483C-B62E-B687-ED22-E06A9088E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3257600"/>
            <a:ext cx="2843808" cy="3600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B0E1134-006D-D953-A9FC-776519B12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9343"/>
            <a:ext cx="4176465" cy="6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9050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r" eaLnBrk="1" hangingPunct="1">
              <a:defRPr/>
            </a:pPr>
            <a:r>
              <a:rPr lang="he-IL" b="1" u="sng" dirty="0">
                <a:solidFill>
                  <a:srgbClr val="000099"/>
                </a:solidFill>
                <a:latin typeface="David" pitchFamily="34" charset="-79"/>
                <a:cs typeface="David" pitchFamily="34" charset="-79"/>
              </a:rPr>
              <a:t>החזון</a:t>
            </a:r>
            <a:endParaRPr lang="en-US" b="1" u="sng" dirty="0">
              <a:solidFill>
                <a:srgbClr val="000099"/>
              </a:solidFill>
              <a:latin typeface="David" pitchFamily="34" charset="-79"/>
              <a:cs typeface="David" pitchFamily="34" charset="-79"/>
            </a:endParaRPr>
          </a:p>
        </p:txBody>
      </p:sp>
      <p:sp>
        <p:nvSpPr>
          <p:cNvPr id="74755" name="Rectangle 3"/>
          <p:cNvSpPr>
            <a:spLocks noGrp="1" noChangeArrowheads="1"/>
          </p:cNvSpPr>
          <p:nvPr>
            <p:ph type="body" idx="1"/>
          </p:nvPr>
        </p:nvSpPr>
        <p:spPr>
          <a:xfrm>
            <a:off x="2339975" y="1600200"/>
            <a:ext cx="6499225" cy="4495800"/>
          </a:xfrm>
        </p:spPr>
        <p:txBody>
          <a:bodyPr/>
          <a:lstStyle/>
          <a:p>
            <a:pPr eaLnBrk="1" hangingPunct="1">
              <a:lnSpc>
                <a:spcPct val="150000"/>
              </a:lnSpc>
              <a:buNone/>
              <a:defRPr/>
            </a:pPr>
            <a:r>
              <a:rPr lang="he-IL" sz="2400" b="1" dirty="0">
                <a:solidFill>
                  <a:srgbClr val="000099"/>
                </a:solidFill>
                <a:latin typeface="David" pitchFamily="34" charset="-79"/>
                <a:cs typeface="David" pitchFamily="34" charset="-79"/>
              </a:rPr>
              <a:t>לפעול בנושא הנצחה ומורשת של החיל, שמירה והידוק הקשר עם יוצאי החיל, </a:t>
            </a:r>
            <a:r>
              <a:rPr lang="he-IL" sz="2400" b="1" dirty="0" err="1">
                <a:solidFill>
                  <a:srgbClr val="000099"/>
                </a:solidFill>
                <a:latin typeface="David" pitchFamily="34" charset="-79"/>
                <a:cs typeface="David" pitchFamily="34" charset="-79"/>
              </a:rPr>
              <a:t>פורשיו</a:t>
            </a:r>
            <a:r>
              <a:rPr lang="he-IL" sz="2400" b="1" dirty="0">
                <a:solidFill>
                  <a:srgbClr val="000099"/>
                </a:solidFill>
                <a:latin typeface="David" pitchFamily="34" charset="-79"/>
                <a:cs typeface="David" pitchFamily="34" charset="-79"/>
              </a:rPr>
              <a:t> והמשפחות השכולות וסיוע לחיל במשימותיו.</a:t>
            </a:r>
          </a:p>
          <a:p>
            <a:pPr eaLnBrk="1" hangingPunct="1">
              <a:lnSpc>
                <a:spcPct val="80000"/>
              </a:lnSpc>
              <a:buNone/>
              <a:defRPr/>
            </a:pPr>
            <a:endParaRPr lang="he-IL" b="1"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219682910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a:extLst>
              <a:ext uri="{FF2B5EF4-FFF2-40B4-BE49-F238E27FC236}">
                <a16:creationId xmlns:a16="http://schemas.microsoft.com/office/drawing/2014/main" id="{891C5CE6-B3BD-4CD0-8DCE-35F79E9F6C3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 name="תמונה 2">
            <a:extLst>
              <a:ext uri="{FF2B5EF4-FFF2-40B4-BE49-F238E27FC236}">
                <a16:creationId xmlns:a16="http://schemas.microsoft.com/office/drawing/2014/main" id="{475815CD-ADF1-F5CD-2380-3AB754935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0"/>
            <a:ext cx="3269095" cy="6845222"/>
          </a:xfrm>
          <a:prstGeom prst="rect">
            <a:avLst/>
          </a:prstGeom>
        </p:spPr>
      </p:pic>
      <p:pic>
        <p:nvPicPr>
          <p:cNvPr id="5" name="תמונה 4">
            <a:extLst>
              <a:ext uri="{FF2B5EF4-FFF2-40B4-BE49-F238E27FC236}">
                <a16:creationId xmlns:a16="http://schemas.microsoft.com/office/drawing/2014/main" id="{1EBF3461-98BF-C2B5-0548-E98E5DBCB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7" y="12778"/>
            <a:ext cx="3744416" cy="6845222"/>
          </a:xfrm>
          <a:prstGeom prst="rect">
            <a:avLst/>
          </a:prstGeom>
        </p:spPr>
      </p:pic>
    </p:spTree>
    <p:extLst>
      <p:ext uri="{BB962C8B-B14F-4D97-AF65-F5344CB8AC3E}">
        <p14:creationId xmlns:p14="http://schemas.microsoft.com/office/powerpoint/2010/main" val="160584665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a:extLst>
              <a:ext uri="{FF2B5EF4-FFF2-40B4-BE49-F238E27FC236}">
                <a16:creationId xmlns:a16="http://schemas.microsoft.com/office/drawing/2014/main" id="{891C5CE6-B3BD-4CD0-8DCE-35F79E9F6C3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 name="תמונה 2">
            <a:extLst>
              <a:ext uri="{FF2B5EF4-FFF2-40B4-BE49-F238E27FC236}">
                <a16:creationId xmlns:a16="http://schemas.microsoft.com/office/drawing/2014/main" id="{8D479BD0-8E8C-A09B-1865-76D672145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3939902" cy="6957392"/>
          </a:xfrm>
          <a:prstGeom prst="rect">
            <a:avLst/>
          </a:prstGeom>
        </p:spPr>
      </p:pic>
      <p:pic>
        <p:nvPicPr>
          <p:cNvPr id="5" name="תמונה 4">
            <a:extLst>
              <a:ext uri="{FF2B5EF4-FFF2-40B4-BE49-F238E27FC236}">
                <a16:creationId xmlns:a16="http://schemas.microsoft.com/office/drawing/2014/main" id="{F3E08755-3F35-7AC3-7695-6959D6565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1" y="0"/>
            <a:ext cx="3563889" cy="6957392"/>
          </a:xfrm>
          <a:prstGeom prst="rect">
            <a:avLst/>
          </a:prstGeom>
        </p:spPr>
      </p:pic>
    </p:spTree>
    <p:extLst>
      <p:ext uri="{BB962C8B-B14F-4D97-AF65-F5344CB8AC3E}">
        <p14:creationId xmlns:p14="http://schemas.microsoft.com/office/powerpoint/2010/main" val="18452115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a:extLst>
              <a:ext uri="{FF2B5EF4-FFF2-40B4-BE49-F238E27FC236}">
                <a16:creationId xmlns:a16="http://schemas.microsoft.com/office/drawing/2014/main" id="{891C5CE6-B3BD-4CD0-8DCE-35F79E9F6C3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a:extLst>
              <a:ext uri="{FF2B5EF4-FFF2-40B4-BE49-F238E27FC236}">
                <a16:creationId xmlns:a16="http://schemas.microsoft.com/office/drawing/2014/main" id="{157B9496-1874-68EB-B75B-379D9AFE7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698" y="25354"/>
            <a:ext cx="6965302" cy="4482137"/>
          </a:xfrm>
          <a:prstGeom prst="rect">
            <a:avLst/>
          </a:prstGeom>
        </p:spPr>
      </p:pic>
      <p:pic>
        <p:nvPicPr>
          <p:cNvPr id="8" name="תמונה 7">
            <a:extLst>
              <a:ext uri="{FF2B5EF4-FFF2-40B4-BE49-F238E27FC236}">
                <a16:creationId xmlns:a16="http://schemas.microsoft.com/office/drawing/2014/main" id="{C7293376-8C49-3510-2D91-F704E9918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623" y="4331905"/>
            <a:ext cx="7027623" cy="3296810"/>
          </a:xfrm>
          <a:prstGeom prst="rect">
            <a:avLst/>
          </a:prstGeom>
        </p:spPr>
      </p:pic>
    </p:spTree>
    <p:extLst>
      <p:ext uri="{BB962C8B-B14F-4D97-AF65-F5344CB8AC3E}">
        <p14:creationId xmlns:p14="http://schemas.microsoft.com/office/powerpoint/2010/main" val="367987904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a:extLst>
              <a:ext uri="{FF2B5EF4-FFF2-40B4-BE49-F238E27FC236}">
                <a16:creationId xmlns:a16="http://schemas.microsoft.com/office/drawing/2014/main" id="{891C5CE6-B3BD-4CD0-8DCE-35F79E9F6C3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 name="לחצן פעולה: קדימה או הבא 1">
            <a:hlinkClick r:id="rId2" action="ppaction://hlinksldjump"/>
            <a:extLst>
              <a:ext uri="{FF2B5EF4-FFF2-40B4-BE49-F238E27FC236}">
                <a16:creationId xmlns:a16="http://schemas.microsoft.com/office/drawing/2014/main" id="{D0155969-40F6-0DAC-0D1C-D538805B97AE}"/>
              </a:ext>
            </a:extLst>
          </p:cNvPr>
          <p:cNvSpPr/>
          <p:nvPr/>
        </p:nvSpPr>
        <p:spPr bwMode="auto">
          <a:xfrm>
            <a:off x="8028384" y="5815584"/>
            <a:ext cx="1042416" cy="1042416"/>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pic>
        <p:nvPicPr>
          <p:cNvPr id="1026" name="8CF73201-6FD2-494A-B05C-542B17EFAF5C" descr="PHOTO-2023-11-15-12-53-34.jpg">
            <a:extLst>
              <a:ext uri="{FF2B5EF4-FFF2-40B4-BE49-F238E27FC236}">
                <a16:creationId xmlns:a16="http://schemas.microsoft.com/office/drawing/2014/main" id="{BB7363A5-1B23-0D07-82E3-E6FB71555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046" y="0"/>
            <a:ext cx="6972267" cy="57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01568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592924" y="1100621"/>
            <a:ext cx="3191036" cy="3541967"/>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a:lstStyle>
          <a:p>
            <a:pPr lvl="1" eaLnBrk="1" hangingPunct="1">
              <a:lnSpc>
                <a:spcPct val="80000"/>
              </a:lnSpc>
              <a:defRPr/>
            </a:pPr>
            <a:endParaRPr lang="he-IL" b="1" dirty="0">
              <a:solidFill>
                <a:srgbClr val="000099"/>
              </a:solidFill>
              <a:latin typeface="David" pitchFamily="34" charset="-79"/>
              <a:cs typeface="David" pitchFamily="34" charset="-79"/>
            </a:endParaRPr>
          </a:p>
        </p:txBody>
      </p:sp>
      <p:sp>
        <p:nvSpPr>
          <p:cNvPr id="8" name="לחצן פעולה: קדימה או הבא 7">
            <a:hlinkClick r:id="" action="ppaction://hlinkshowjump?jump=lastslideviewed" highlightClick="1"/>
            <a:extLst>
              <a:ext uri="{FF2B5EF4-FFF2-40B4-BE49-F238E27FC236}">
                <a16:creationId xmlns:a16="http://schemas.microsoft.com/office/drawing/2014/main" id="{50BDC4ED-6BD8-4AE6-ADD5-64EB418AFA04}"/>
              </a:ext>
            </a:extLst>
          </p:cNvPr>
          <p:cNvSpPr/>
          <p:nvPr/>
        </p:nvSpPr>
        <p:spPr bwMode="auto">
          <a:xfrm>
            <a:off x="8101584" y="5828837"/>
            <a:ext cx="1042416" cy="1042416"/>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pic>
        <p:nvPicPr>
          <p:cNvPr id="5" name="תמונה 4">
            <a:extLst>
              <a:ext uri="{FF2B5EF4-FFF2-40B4-BE49-F238E27FC236}">
                <a16:creationId xmlns:a16="http://schemas.microsoft.com/office/drawing/2014/main" id="{0732DBDE-4227-3677-C10F-9112D9ECA6D9}"/>
              </a:ext>
            </a:extLst>
          </p:cNvPr>
          <p:cNvPicPr>
            <a:picLocks noChangeAspect="1"/>
          </p:cNvPicPr>
          <p:nvPr/>
        </p:nvPicPr>
        <p:blipFill>
          <a:blip r:embed="rId2"/>
          <a:stretch>
            <a:fillRect/>
          </a:stretch>
        </p:blipFill>
        <p:spPr>
          <a:xfrm>
            <a:off x="2173185" y="0"/>
            <a:ext cx="6970815" cy="5229200"/>
          </a:xfrm>
          <a:prstGeom prst="rect">
            <a:avLst/>
          </a:prstGeom>
        </p:spPr>
      </p:pic>
    </p:spTree>
    <p:extLst>
      <p:ext uri="{BB962C8B-B14F-4D97-AF65-F5344CB8AC3E}">
        <p14:creationId xmlns:p14="http://schemas.microsoft.com/office/powerpoint/2010/main" val="413045123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8400" y="228600"/>
            <a:ext cx="6400800" cy="608112"/>
          </a:xfrm>
        </p:spPr>
        <p:txBody>
          <a:bodyPr/>
          <a:lstStyle/>
          <a:p>
            <a:pPr algn="r">
              <a:defRPr/>
            </a:pPr>
            <a:r>
              <a:rPr lang="he-IL" b="1" u="sng" dirty="0">
                <a:solidFill>
                  <a:srgbClr val="000099"/>
                </a:solidFill>
                <a:latin typeface="David" pitchFamily="34" charset="-79"/>
                <a:cs typeface="David" pitchFamily="34" charset="-79"/>
              </a:rPr>
              <a:t>חברי מוסדות העמותה</a:t>
            </a:r>
            <a:br>
              <a:rPr lang="he-IL" b="1" u="sng" dirty="0">
                <a:solidFill>
                  <a:srgbClr val="000099"/>
                </a:solidFill>
                <a:latin typeface="David" pitchFamily="34" charset="-79"/>
                <a:cs typeface="David" pitchFamily="34" charset="-79"/>
              </a:rPr>
            </a:br>
            <a:r>
              <a:rPr lang="he-IL" sz="2000" b="1" u="sng" dirty="0">
                <a:solidFill>
                  <a:srgbClr val="000099"/>
                </a:solidFill>
                <a:latin typeface="David" pitchFamily="34" charset="-79"/>
                <a:cs typeface="David" pitchFamily="34" charset="-79"/>
              </a:rPr>
              <a:t>הנהלת העמותה</a:t>
            </a:r>
            <a:endParaRPr lang="he-IL" b="1" u="sng" dirty="0">
              <a:solidFill>
                <a:srgbClr val="000099"/>
              </a:solidFill>
              <a:latin typeface="David" pitchFamily="34" charset="-79"/>
              <a:cs typeface="David" pitchFamily="34" charset="-79"/>
            </a:endParaRPr>
          </a:p>
        </p:txBody>
      </p:sp>
      <p:sp>
        <p:nvSpPr>
          <p:cNvPr id="5" name="לחצן פעולה: קדימה או הבא 4">
            <a:hlinkClick r:id="rId2" action="ppaction://hlinksldjump"/>
            <a:extLst>
              <a:ext uri="{FF2B5EF4-FFF2-40B4-BE49-F238E27FC236}">
                <a16:creationId xmlns:a16="http://schemas.microsoft.com/office/drawing/2014/main" id="{25CE2753-EC79-420E-B8D1-0B95B1FCE483}"/>
              </a:ext>
            </a:extLst>
          </p:cNvPr>
          <p:cNvSpPr/>
          <p:nvPr/>
        </p:nvSpPr>
        <p:spPr bwMode="auto">
          <a:xfrm>
            <a:off x="2685220" y="5586984"/>
            <a:ext cx="1042416" cy="1042416"/>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3" name="תיבת טקסט 2">
            <a:extLst>
              <a:ext uri="{FF2B5EF4-FFF2-40B4-BE49-F238E27FC236}">
                <a16:creationId xmlns:a16="http://schemas.microsoft.com/office/drawing/2014/main" id="{BF6F9909-8926-E96A-D9CB-27B8962D0E04}"/>
              </a:ext>
            </a:extLst>
          </p:cNvPr>
          <p:cNvSpPr txBox="1"/>
          <p:nvPr/>
        </p:nvSpPr>
        <p:spPr>
          <a:xfrm>
            <a:off x="6876256" y="4941168"/>
            <a:ext cx="2178968" cy="230832"/>
          </a:xfrm>
          <a:prstGeom prst="rect">
            <a:avLst/>
          </a:prstGeom>
          <a:noFill/>
        </p:spPr>
        <p:txBody>
          <a:bodyPr wrap="square" rtlCol="1">
            <a:spAutoFit/>
          </a:bodyPr>
          <a:lstStyle/>
          <a:p>
            <a:pPr algn="r"/>
            <a:endParaRPr lang="he-IL" sz="900" dirty="0"/>
          </a:p>
        </p:txBody>
      </p:sp>
      <p:sp>
        <p:nvSpPr>
          <p:cNvPr id="8" name="Rectangle 3">
            <a:extLst>
              <a:ext uri="{FF2B5EF4-FFF2-40B4-BE49-F238E27FC236}">
                <a16:creationId xmlns:a16="http://schemas.microsoft.com/office/drawing/2014/main" id="{8F7F3277-716B-BEF5-5BDA-7CB37D71DE26}"/>
              </a:ext>
            </a:extLst>
          </p:cNvPr>
          <p:cNvSpPr>
            <a:spLocks noChangeArrowheads="1"/>
          </p:cNvSpPr>
          <p:nvPr/>
        </p:nvSpPr>
        <p:spPr bwMode="auto">
          <a:xfrm>
            <a:off x="6472593" y="982177"/>
            <a:ext cx="220284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1200" b="1" i="0" u="sng"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חברי ההנהלה</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אלוף מיל' אורנה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ברביבאי</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צבי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וקסברג</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 יו"ר.</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איתן לוי- מ"מ יו"ר.</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יוסי פרץ.</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שמואל בן משה.</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נחמיה דוידי.</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יעקב ברגר.</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ישראל עינב.</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חיים אשכנזי.</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דבורה חסיד.</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ניסים ברדה.</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משה אלוש.</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אריה דהן.</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איקה</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אברבנל</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און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רגוניס</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יצחק פוקס.</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שלומי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סנדרוסי</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תא"ל מיל' סמי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הולצקן</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מוטי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לניאדו</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גדי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שווץ</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עמית שפירא.</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משה בנבנישתי.</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משה שץ.</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חיים ברזל.</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ישראל יפת.</a:t>
            </a:r>
            <a:endParaRPr kumimoji="0" lang="he-IL"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C6D0FDE2-0997-88C7-5FA7-061B84454285}"/>
              </a:ext>
            </a:extLst>
          </p:cNvPr>
          <p:cNvSpPr>
            <a:spLocks noChangeArrowheads="1"/>
          </p:cNvSpPr>
          <p:nvPr/>
        </p:nvSpPr>
        <p:spPr bwMode="auto">
          <a:xfrm>
            <a:off x="2892524" y="1273113"/>
            <a:ext cx="247054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יצחק שני.</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אלברט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אלמלם</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צביקה לוין.</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יוסי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דרמר</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יועץ משפטי.</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יורם כרמון.</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יצחק ספיר.</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נועם אהרון.</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אל"מ מיל'  רונית לב.</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סא"ל מיל' דרור טוקר- מנכ"ל.</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סא"ל מיל' דליה סבג.</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סא"ל מיל' ציון אסולין.</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סא"ל מיל' מיכאל שר.</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סא"ל מיל' יוני נוקד.</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סא"ל מיל' חן יהלום.</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רס"ן מיל' אמנון </a:t>
            </a:r>
            <a:r>
              <a:rPr kumimoji="0" lang="he-IL" altLang="he-IL"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ברטל</a:t>
            </a: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רנ"ג מיל' יעקב קרפ.</a:t>
            </a:r>
            <a:endParaRPr kumimoji="0" lang="en-US" altLang="he-IL" sz="600" b="0" i="0" u="none" strike="noStrike" cap="none" normalizeH="0" baseline="0" dirty="0">
              <a:ln>
                <a:noFill/>
              </a:ln>
              <a:solidFill>
                <a:schemeClr val="tx1"/>
              </a:solidFill>
              <a:effectLst/>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startAt="26"/>
              <a:tabLst/>
            </a:pPr>
            <a:r>
              <a:rPr kumimoji="0" lang="he-IL" altLang="he-IL"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מר אהרון שמשון.</a:t>
            </a:r>
            <a:endParaRPr kumimoji="0" lang="he-IL"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10163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8400" y="228600"/>
            <a:ext cx="6400800" cy="608112"/>
          </a:xfrm>
        </p:spPr>
        <p:txBody>
          <a:bodyPr/>
          <a:lstStyle/>
          <a:p>
            <a:pPr algn="r">
              <a:defRPr/>
            </a:pPr>
            <a:r>
              <a:rPr lang="he-IL" b="1" u="sng" dirty="0">
                <a:solidFill>
                  <a:srgbClr val="000099"/>
                </a:solidFill>
                <a:latin typeface="David" pitchFamily="34" charset="-79"/>
                <a:cs typeface="David" pitchFamily="34" charset="-79"/>
              </a:rPr>
              <a:t>חברי מוסדות העמותה</a:t>
            </a:r>
          </a:p>
        </p:txBody>
      </p:sp>
      <p:sp>
        <p:nvSpPr>
          <p:cNvPr id="5" name="לחצן פעולה: קדימה או הבא 4">
            <a:hlinkClick r:id="rId2" action="ppaction://hlinksldjump"/>
            <a:extLst>
              <a:ext uri="{FF2B5EF4-FFF2-40B4-BE49-F238E27FC236}">
                <a16:creationId xmlns:a16="http://schemas.microsoft.com/office/drawing/2014/main" id="{F3BCA81D-86B0-4DCA-A50A-20C9185D9308}"/>
              </a:ext>
            </a:extLst>
          </p:cNvPr>
          <p:cNvSpPr/>
          <p:nvPr/>
        </p:nvSpPr>
        <p:spPr bwMode="auto">
          <a:xfrm>
            <a:off x="2809505" y="5733256"/>
            <a:ext cx="1042416" cy="1042416"/>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3" name="תיבת טקסט 2">
            <a:extLst>
              <a:ext uri="{FF2B5EF4-FFF2-40B4-BE49-F238E27FC236}">
                <a16:creationId xmlns:a16="http://schemas.microsoft.com/office/drawing/2014/main" id="{06F148D7-1827-1DB5-08F7-42C27E584966}"/>
              </a:ext>
            </a:extLst>
          </p:cNvPr>
          <p:cNvSpPr txBox="1"/>
          <p:nvPr/>
        </p:nvSpPr>
        <p:spPr>
          <a:xfrm>
            <a:off x="5615717" y="913724"/>
            <a:ext cx="3168351" cy="4801314"/>
          </a:xfrm>
          <a:prstGeom prst="rect">
            <a:avLst/>
          </a:prstGeom>
          <a:noFill/>
        </p:spPr>
        <p:txBody>
          <a:bodyPr wrap="square" rtlCol="1">
            <a:spAutoFit/>
          </a:bodyPr>
          <a:lstStyle/>
          <a:p>
            <a:pPr algn="r" rtl="1"/>
            <a:r>
              <a:rPr lang="he-IL" sz="1800" b="1" u="sng" dirty="0">
                <a:effectLst/>
                <a:latin typeface="Arial" panose="020B0604020202020204" pitchFamily="34" charset="0"/>
                <a:ea typeface="Times New Roman" panose="02020603050405020304" pitchFamily="18" charset="0"/>
                <a:cs typeface="David" panose="020E0502060401010101" pitchFamily="34" charset="-79"/>
              </a:rPr>
              <a:t>חבר ועדת ביקורת : </a:t>
            </a:r>
            <a:endParaRPr lang="en-US" sz="1800" dirty="0">
              <a:effectLst/>
              <a:latin typeface="Times New Roman" panose="02020603050405020304" pitchFamily="18" charset="0"/>
              <a:ea typeface="Times New Roman" panose="02020603050405020304" pitchFamily="18" charset="0"/>
            </a:endParaRPr>
          </a:p>
          <a:p>
            <a:pPr marL="342900" lvl="0" indent="-342900" algn="r" rtl="1">
              <a:buFont typeface="+mj-lt"/>
              <a:buAutoNum type="arabicPeriod"/>
            </a:pPr>
            <a:r>
              <a:rPr lang="he-IL" sz="1800" b="1" dirty="0">
                <a:effectLst/>
                <a:latin typeface="Arial" panose="020B0604020202020204" pitchFamily="34" charset="0"/>
                <a:ea typeface="Times New Roman" panose="02020603050405020304" pitchFamily="18" charset="0"/>
                <a:cs typeface="David" panose="020E0502060401010101" pitchFamily="34" charset="-79"/>
              </a:rPr>
              <a:t>סא"ל מיל' אשר </a:t>
            </a:r>
            <a:r>
              <a:rPr lang="he-IL" sz="1800" b="1" dirty="0" err="1">
                <a:effectLst/>
                <a:latin typeface="Arial" panose="020B0604020202020204" pitchFamily="34" charset="0"/>
                <a:ea typeface="Times New Roman" panose="02020603050405020304" pitchFamily="18" charset="0"/>
                <a:cs typeface="David" panose="020E0502060401010101" pitchFamily="34" charset="-79"/>
              </a:rPr>
              <a:t>מיבסקי</a:t>
            </a:r>
            <a:r>
              <a:rPr lang="he-IL" sz="1800" b="1" dirty="0">
                <a:effectLst/>
                <a:latin typeface="Arial" panose="020B0604020202020204" pitchFamily="34" charset="0"/>
                <a:ea typeface="Times New Roman" panose="02020603050405020304" pitchFamily="18" charset="0"/>
                <a:cs typeface="David" panose="020E0502060401010101" pitchFamily="34" charset="-79"/>
              </a:rPr>
              <a:t>- יו"ר</a:t>
            </a:r>
            <a:endParaRPr lang="en-US" sz="1800" dirty="0">
              <a:effectLst/>
              <a:latin typeface="Times New Roman" panose="02020603050405020304" pitchFamily="18" charset="0"/>
              <a:ea typeface="Times New Roman" panose="02020603050405020304" pitchFamily="18" charset="0"/>
            </a:endParaRPr>
          </a:p>
          <a:p>
            <a:pPr marL="342900" lvl="0" indent="-342900" algn="r" rtl="1">
              <a:buFont typeface="+mj-lt"/>
              <a:buAutoNum type="arabicPeriod"/>
            </a:pPr>
            <a:r>
              <a:rPr lang="he-IL" sz="1800" b="1" dirty="0">
                <a:effectLst/>
                <a:latin typeface="Arial" panose="020B0604020202020204" pitchFamily="34" charset="0"/>
                <a:ea typeface="Times New Roman" panose="02020603050405020304" pitchFamily="18" charset="0"/>
                <a:cs typeface="David" panose="020E0502060401010101" pitchFamily="34" charset="-79"/>
              </a:rPr>
              <a:t>אל"מ מיל' יוסי ברקו.</a:t>
            </a:r>
            <a:endParaRPr lang="en-US" sz="1800" dirty="0">
              <a:effectLst/>
              <a:latin typeface="Times New Roman" panose="02020603050405020304" pitchFamily="18" charset="0"/>
              <a:ea typeface="Times New Roman" panose="02020603050405020304" pitchFamily="18" charset="0"/>
            </a:endParaRPr>
          </a:p>
          <a:p>
            <a:pPr marL="342900" lvl="0" indent="-342900" algn="r" rtl="1">
              <a:buFont typeface="+mj-lt"/>
              <a:buAutoNum type="arabicPeriod"/>
            </a:pPr>
            <a:r>
              <a:rPr lang="he-IL" sz="1800" b="1" dirty="0">
                <a:effectLst/>
                <a:latin typeface="Arial" panose="020B0604020202020204" pitchFamily="34" charset="0"/>
                <a:ea typeface="Times New Roman" panose="02020603050405020304" pitchFamily="18" charset="0"/>
                <a:cs typeface="David" panose="020E0502060401010101" pitchFamily="34" charset="-79"/>
              </a:rPr>
              <a:t>סא"ל מיל' גיל שביט.</a:t>
            </a:r>
            <a:endParaRPr lang="en-US" sz="1800" dirty="0">
              <a:effectLst/>
              <a:latin typeface="Times New Roman" panose="02020603050405020304" pitchFamily="18" charset="0"/>
              <a:ea typeface="Times New Roman" panose="02020603050405020304" pitchFamily="18" charset="0"/>
            </a:endParaRPr>
          </a:p>
          <a:p>
            <a:pPr algn="r" rtl="1"/>
            <a:r>
              <a:rPr lang="he-IL" sz="1800" b="1" u="none" strike="noStrike" dirty="0">
                <a:effectLst/>
                <a:latin typeface="Arial" panose="020B0604020202020204" pitchFamily="34" charset="0"/>
                <a:ea typeface="Times New Roman" panose="02020603050405020304" pitchFamily="18" charset="0"/>
                <a:cs typeface="David" panose="020E0502060401010101" pitchFamily="34" charset="-79"/>
              </a:rPr>
              <a:t> </a:t>
            </a:r>
            <a:endParaRPr lang="en-US" sz="1800" dirty="0">
              <a:effectLst/>
              <a:latin typeface="Times New Roman" panose="02020603050405020304" pitchFamily="18" charset="0"/>
              <a:ea typeface="Times New Roman" panose="02020603050405020304" pitchFamily="18" charset="0"/>
            </a:endParaRPr>
          </a:p>
          <a:p>
            <a:pPr algn="r" rtl="1"/>
            <a:r>
              <a:rPr lang="he-IL" sz="1800" b="1" u="none" strike="noStrike" dirty="0">
                <a:effectLst/>
                <a:latin typeface="Arial" panose="020B0604020202020204" pitchFamily="34" charset="0"/>
                <a:ea typeface="Times New Roman" panose="02020603050405020304" pitchFamily="18" charset="0"/>
                <a:cs typeface="David" panose="020E0502060401010101" pitchFamily="34" charset="-79"/>
              </a:rPr>
              <a:t> </a:t>
            </a:r>
            <a:endParaRPr lang="en-US" sz="1800" dirty="0">
              <a:effectLst/>
              <a:latin typeface="Times New Roman" panose="02020603050405020304" pitchFamily="18" charset="0"/>
              <a:ea typeface="Times New Roman" panose="02020603050405020304" pitchFamily="18" charset="0"/>
            </a:endParaRPr>
          </a:p>
          <a:p>
            <a:pPr algn="r" rtl="1"/>
            <a:r>
              <a:rPr lang="he-IL" sz="1800" b="1" u="sng" dirty="0">
                <a:effectLst/>
                <a:latin typeface="Arial" panose="020B0604020202020204" pitchFamily="34" charset="0"/>
                <a:ea typeface="Times New Roman" panose="02020603050405020304" pitchFamily="18" charset="0"/>
                <a:cs typeface="David" panose="020E0502060401010101" pitchFamily="34" charset="-79"/>
              </a:rPr>
              <a:t>משקיפים</a:t>
            </a:r>
            <a:endParaRPr lang="en-US" sz="1800" dirty="0">
              <a:effectLst/>
              <a:latin typeface="Times New Roman" panose="02020603050405020304" pitchFamily="18" charset="0"/>
              <a:ea typeface="Times New Roman" panose="02020603050405020304" pitchFamily="18" charset="0"/>
            </a:endParaRPr>
          </a:p>
          <a:p>
            <a:pPr marL="342900" lvl="0" indent="-342900" algn="r" rtl="1">
              <a:buFont typeface="+mj-lt"/>
              <a:buAutoNum type="arabicPeriod"/>
            </a:pPr>
            <a:r>
              <a:rPr lang="he-IL" sz="1800" b="1" dirty="0">
                <a:effectLst/>
                <a:latin typeface="Arial" panose="020B0604020202020204" pitchFamily="34" charset="0"/>
                <a:ea typeface="Times New Roman" panose="02020603050405020304" pitchFamily="18" charset="0"/>
                <a:cs typeface="David" panose="020E0502060401010101" pitchFamily="34" charset="-79"/>
              </a:rPr>
              <a:t>רנ"ג צבי ארזי.</a:t>
            </a:r>
            <a:endParaRPr lang="en-US" sz="1800" dirty="0">
              <a:effectLst/>
              <a:latin typeface="Times New Roman" panose="02020603050405020304" pitchFamily="18" charset="0"/>
              <a:ea typeface="Times New Roman" panose="02020603050405020304" pitchFamily="18" charset="0"/>
            </a:endParaRPr>
          </a:p>
          <a:p>
            <a:pPr marL="457200" algn="r" rtl="1"/>
            <a:r>
              <a:rPr lang="he-IL" sz="1800" b="1" dirty="0">
                <a:effectLst/>
                <a:latin typeface="Arial" panose="020B0604020202020204" pitchFamily="34" charset="0"/>
                <a:ea typeface="Times New Roman" panose="02020603050405020304" pitchFamily="18" charset="0"/>
                <a:cs typeface="David" panose="020E0502060401010101" pitchFamily="34" charset="-79"/>
              </a:rPr>
              <a:t> </a:t>
            </a:r>
            <a:endParaRPr lang="en-US" sz="1800" dirty="0">
              <a:effectLst/>
              <a:latin typeface="Times New Roman" panose="02020603050405020304" pitchFamily="18" charset="0"/>
              <a:ea typeface="Times New Roman" panose="02020603050405020304" pitchFamily="18" charset="0"/>
            </a:endParaRPr>
          </a:p>
          <a:p>
            <a:pPr algn="r" rtl="1"/>
            <a:r>
              <a:rPr lang="he-IL" sz="1800" b="1" u="none" strike="noStrike" dirty="0">
                <a:effectLst/>
                <a:latin typeface="Arial" panose="020B0604020202020204" pitchFamily="34" charset="0"/>
                <a:ea typeface="Times New Roman" panose="02020603050405020304" pitchFamily="18" charset="0"/>
                <a:cs typeface="David" panose="020E0502060401010101" pitchFamily="34" charset="-79"/>
              </a:rPr>
              <a:t> </a:t>
            </a:r>
            <a:endParaRPr lang="en-US" sz="1800" dirty="0">
              <a:effectLst/>
              <a:latin typeface="Times New Roman" panose="02020603050405020304" pitchFamily="18" charset="0"/>
              <a:ea typeface="Times New Roman" panose="02020603050405020304" pitchFamily="18" charset="0"/>
            </a:endParaRPr>
          </a:p>
          <a:p>
            <a:pPr algn="r" rtl="1"/>
            <a:r>
              <a:rPr lang="he-IL" sz="1800" b="1" u="sng" dirty="0">
                <a:effectLst/>
                <a:latin typeface="Arial" panose="020B0604020202020204" pitchFamily="34" charset="0"/>
                <a:ea typeface="Times New Roman" panose="02020603050405020304" pitchFamily="18" charset="0"/>
                <a:cs typeface="David" panose="020E0502060401010101" pitchFamily="34" charset="-79"/>
              </a:rPr>
              <a:t>איש קשר חילי</a:t>
            </a:r>
            <a:endParaRPr lang="en-US" sz="1800" dirty="0">
              <a:effectLst/>
              <a:latin typeface="Times New Roman" panose="02020603050405020304" pitchFamily="18" charset="0"/>
              <a:ea typeface="Times New Roman" panose="02020603050405020304" pitchFamily="18" charset="0"/>
            </a:endParaRPr>
          </a:p>
          <a:p>
            <a:pPr marL="342900" lvl="0" indent="-342900" algn="r" rtl="1">
              <a:buFont typeface="+mj-lt"/>
              <a:buAutoNum type="arabicPeriod"/>
            </a:pPr>
            <a:r>
              <a:rPr lang="he-IL" sz="1800" b="1" dirty="0">
                <a:effectLst/>
                <a:latin typeface="Arial" panose="020B0604020202020204" pitchFamily="34" charset="0"/>
                <a:ea typeface="Times New Roman" panose="02020603050405020304" pitchFamily="18" charset="0"/>
                <a:cs typeface="David" panose="020E0502060401010101" pitchFamily="34" charset="-79"/>
              </a:rPr>
              <a:t>רנ"ג יוני שוורץ.</a:t>
            </a:r>
            <a:endParaRPr lang="en-US" sz="1800" dirty="0">
              <a:effectLst/>
              <a:latin typeface="Times New Roman" panose="02020603050405020304" pitchFamily="18" charset="0"/>
              <a:ea typeface="Times New Roman" panose="02020603050405020304" pitchFamily="18" charset="0"/>
            </a:endParaRPr>
          </a:p>
          <a:p>
            <a:pPr algn="r" rtl="1"/>
            <a:r>
              <a:rPr lang="he-IL" sz="1800" b="1" dirty="0">
                <a:effectLst/>
                <a:latin typeface="Arial" panose="020B0604020202020204" pitchFamily="34" charset="0"/>
                <a:ea typeface="Times New Roman" panose="02020603050405020304" pitchFamily="18" charset="0"/>
                <a:cs typeface="David" panose="020E0502060401010101" pitchFamily="34" charset="-79"/>
              </a:rPr>
              <a:t> </a:t>
            </a:r>
            <a:endParaRPr lang="en-US" sz="1800" dirty="0">
              <a:effectLst/>
              <a:latin typeface="Times New Roman" panose="02020603050405020304" pitchFamily="18" charset="0"/>
              <a:ea typeface="Times New Roman" panose="02020603050405020304" pitchFamily="18" charset="0"/>
            </a:endParaRPr>
          </a:p>
          <a:p>
            <a:pPr algn="r" rtl="1"/>
            <a:r>
              <a:rPr lang="he-IL" sz="1800" b="1" dirty="0">
                <a:effectLst/>
                <a:latin typeface="Arial" panose="020B0604020202020204" pitchFamily="34" charset="0"/>
                <a:ea typeface="Times New Roman" panose="02020603050405020304" pitchFamily="18" charset="0"/>
                <a:cs typeface="David" panose="020E0502060401010101" pitchFamily="34" charset="-79"/>
              </a:rPr>
              <a:t> </a:t>
            </a:r>
            <a:endParaRPr lang="en-US" sz="1800" dirty="0">
              <a:effectLst/>
              <a:latin typeface="Times New Roman" panose="02020603050405020304" pitchFamily="18" charset="0"/>
              <a:ea typeface="Times New Roman" panose="02020603050405020304" pitchFamily="18" charset="0"/>
            </a:endParaRPr>
          </a:p>
          <a:p>
            <a:pPr algn="r" rtl="1"/>
            <a:r>
              <a:rPr lang="he-IL" sz="1800" b="1" u="sng" dirty="0">
                <a:effectLst/>
                <a:latin typeface="Arial" panose="020B0604020202020204" pitchFamily="34" charset="0"/>
                <a:ea typeface="Times New Roman" panose="02020603050405020304" pitchFamily="18" charset="0"/>
                <a:cs typeface="David" panose="020E0502060401010101" pitchFamily="34" charset="-79"/>
              </a:rPr>
              <a:t>מנהל אתר ההנצחה</a:t>
            </a:r>
            <a:endParaRPr lang="en-US" sz="1800" dirty="0">
              <a:effectLst/>
              <a:latin typeface="Times New Roman" panose="02020603050405020304" pitchFamily="18" charset="0"/>
              <a:ea typeface="Times New Roman" panose="02020603050405020304" pitchFamily="18" charset="0"/>
            </a:endParaRPr>
          </a:p>
          <a:p>
            <a:pPr marL="342900" lvl="0" indent="-342900" algn="r" rtl="1">
              <a:buFont typeface="+mj-lt"/>
              <a:buAutoNum type="arabicPeriod"/>
            </a:pPr>
            <a:r>
              <a:rPr lang="he-IL" sz="1800" b="1" dirty="0">
                <a:effectLst/>
                <a:latin typeface="Arial" panose="020B0604020202020204" pitchFamily="34" charset="0"/>
                <a:ea typeface="Times New Roman" panose="02020603050405020304" pitchFamily="18" charset="0"/>
                <a:cs typeface="David" panose="020E0502060401010101" pitchFamily="34" charset="-79"/>
              </a:rPr>
              <a:t>רנ"ג מיל' ניצן גולן</a:t>
            </a:r>
            <a:endParaRPr lang="en-US" sz="1800" dirty="0">
              <a:effectLst/>
              <a:latin typeface="Times New Roman" panose="02020603050405020304" pitchFamily="18" charset="0"/>
              <a:ea typeface="Times New Roman" panose="02020603050405020304" pitchFamily="18" charset="0"/>
            </a:endParaRPr>
          </a:p>
          <a:p>
            <a:pPr algn="r" rtl="1"/>
            <a:r>
              <a:rPr lang="he-IL" sz="1800" b="1" dirty="0">
                <a:effectLst/>
                <a:latin typeface="Arial" panose="020B0604020202020204" pitchFamily="34" charset="0"/>
                <a:ea typeface="Times New Roman" panose="02020603050405020304" pitchFamily="18" charset="0"/>
                <a:cs typeface="David" panose="020E0502060401010101" pitchFamily="34" charset="-79"/>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006859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8400" y="228600"/>
            <a:ext cx="6400800" cy="608112"/>
          </a:xfrm>
        </p:spPr>
        <p:txBody>
          <a:bodyPr/>
          <a:lstStyle/>
          <a:p>
            <a:pPr algn="r">
              <a:defRPr/>
            </a:pPr>
            <a:r>
              <a:rPr lang="he-IL" b="1" u="sng" dirty="0">
                <a:solidFill>
                  <a:srgbClr val="000099"/>
                </a:solidFill>
                <a:latin typeface="David" pitchFamily="34" charset="-79"/>
                <a:cs typeface="David" pitchFamily="34" charset="-79"/>
              </a:rPr>
              <a:t>מייסדי העמותה </a:t>
            </a:r>
          </a:p>
        </p:txBody>
      </p:sp>
      <p:sp>
        <p:nvSpPr>
          <p:cNvPr id="6" name="Rectangle 3"/>
          <p:cNvSpPr txBox="1">
            <a:spLocks noChangeArrowheads="1"/>
          </p:cNvSpPr>
          <p:nvPr/>
        </p:nvSpPr>
        <p:spPr bwMode="auto">
          <a:xfrm>
            <a:off x="2317068" y="1093695"/>
            <a:ext cx="6643464" cy="5733256"/>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a:lstStyle>
          <a:p>
            <a:pPr lvl="1" eaLnBrk="1" hangingPunct="1">
              <a:lnSpc>
                <a:spcPct val="80000"/>
              </a:lnSpc>
              <a:defRPr/>
            </a:pPr>
            <a:r>
              <a:rPr lang="he-IL" b="1" dirty="0">
                <a:solidFill>
                  <a:srgbClr val="000099"/>
                </a:solidFill>
                <a:latin typeface="David" pitchFamily="34" charset="-79"/>
                <a:cs typeface="David" pitchFamily="34" charset="-79"/>
              </a:rPr>
              <a:t>משה נתיב (ז"ל).</a:t>
            </a:r>
          </a:p>
          <a:p>
            <a:pPr lvl="1" eaLnBrk="1" hangingPunct="1">
              <a:lnSpc>
                <a:spcPct val="80000"/>
              </a:lnSpc>
              <a:defRPr/>
            </a:pPr>
            <a:r>
              <a:rPr lang="he-IL" b="1" dirty="0">
                <a:solidFill>
                  <a:srgbClr val="000099"/>
                </a:solidFill>
                <a:latin typeface="David" pitchFamily="34" charset="-79"/>
                <a:cs typeface="David" pitchFamily="34" charset="-79"/>
              </a:rPr>
              <a:t>דני רז (ז"ל).</a:t>
            </a:r>
          </a:p>
          <a:p>
            <a:pPr lvl="1" eaLnBrk="1" hangingPunct="1">
              <a:lnSpc>
                <a:spcPct val="80000"/>
              </a:lnSpc>
              <a:defRPr/>
            </a:pPr>
            <a:r>
              <a:rPr lang="he-IL" b="1" dirty="0">
                <a:solidFill>
                  <a:srgbClr val="000099"/>
                </a:solidFill>
                <a:latin typeface="David" pitchFamily="34" charset="-79"/>
                <a:cs typeface="David" pitchFamily="34" charset="-79"/>
              </a:rPr>
              <a:t>בני דקל (ז"ל).</a:t>
            </a:r>
          </a:p>
          <a:p>
            <a:pPr lvl="1" eaLnBrk="1" hangingPunct="1">
              <a:lnSpc>
                <a:spcPct val="80000"/>
              </a:lnSpc>
              <a:defRPr/>
            </a:pPr>
            <a:r>
              <a:rPr lang="he-IL" b="1" dirty="0">
                <a:solidFill>
                  <a:srgbClr val="000099"/>
                </a:solidFill>
                <a:latin typeface="David" pitchFamily="34" charset="-79"/>
                <a:cs typeface="David" pitchFamily="34" charset="-79"/>
              </a:rPr>
              <a:t>יצחק ברנר (ז"ל).</a:t>
            </a:r>
          </a:p>
          <a:p>
            <a:pPr lvl="1" eaLnBrk="1" hangingPunct="1">
              <a:lnSpc>
                <a:spcPct val="80000"/>
              </a:lnSpc>
              <a:defRPr/>
            </a:pPr>
            <a:r>
              <a:rPr lang="he-IL" b="1" dirty="0">
                <a:solidFill>
                  <a:srgbClr val="000099"/>
                </a:solidFill>
                <a:latin typeface="David" pitchFamily="34" charset="-79"/>
                <a:cs typeface="David" pitchFamily="34" charset="-79"/>
              </a:rPr>
              <a:t>צפיה גילת (ז"ל).</a:t>
            </a:r>
          </a:p>
          <a:p>
            <a:pPr lvl="1" eaLnBrk="1" hangingPunct="1">
              <a:lnSpc>
                <a:spcPct val="80000"/>
              </a:lnSpc>
              <a:defRPr/>
            </a:pPr>
            <a:r>
              <a:rPr lang="he-IL" b="1" dirty="0">
                <a:solidFill>
                  <a:srgbClr val="000099"/>
                </a:solidFill>
                <a:latin typeface="David" pitchFamily="34" charset="-79"/>
                <a:cs typeface="David" pitchFamily="34" charset="-79"/>
              </a:rPr>
              <a:t>יצחק שני.</a:t>
            </a:r>
          </a:p>
          <a:p>
            <a:pPr lvl="1" eaLnBrk="1" hangingPunct="1">
              <a:lnSpc>
                <a:spcPct val="80000"/>
              </a:lnSpc>
              <a:defRPr/>
            </a:pPr>
            <a:r>
              <a:rPr lang="he-IL" b="1" dirty="0">
                <a:solidFill>
                  <a:srgbClr val="000099"/>
                </a:solidFill>
                <a:latin typeface="David" pitchFamily="34" charset="-79"/>
                <a:cs typeface="David" pitchFamily="34" charset="-79"/>
              </a:rPr>
              <a:t>יוסי </a:t>
            </a:r>
            <a:r>
              <a:rPr lang="he-IL" b="1" dirty="0" err="1">
                <a:solidFill>
                  <a:srgbClr val="000099"/>
                </a:solidFill>
                <a:latin typeface="David" pitchFamily="34" charset="-79"/>
                <a:cs typeface="David" pitchFamily="34" charset="-79"/>
              </a:rPr>
              <a:t>דרמר</a:t>
            </a:r>
            <a:r>
              <a:rPr lang="he-IL" b="1" dirty="0">
                <a:solidFill>
                  <a:srgbClr val="000099"/>
                </a:solidFill>
                <a:latin typeface="David" pitchFamily="34" charset="-79"/>
                <a:cs typeface="David" pitchFamily="34" charset="-79"/>
              </a:rPr>
              <a:t>.</a:t>
            </a:r>
          </a:p>
          <a:p>
            <a:pPr lvl="1" eaLnBrk="1" hangingPunct="1">
              <a:lnSpc>
                <a:spcPct val="80000"/>
              </a:lnSpc>
              <a:defRPr/>
            </a:pPr>
            <a:r>
              <a:rPr lang="he-IL" b="1" dirty="0">
                <a:solidFill>
                  <a:srgbClr val="000099"/>
                </a:solidFill>
                <a:latin typeface="David" pitchFamily="34" charset="-79"/>
                <a:cs typeface="David" pitchFamily="34" charset="-79"/>
              </a:rPr>
              <a:t>יוני נוקד.</a:t>
            </a:r>
          </a:p>
          <a:p>
            <a:pPr lvl="1" eaLnBrk="1" hangingPunct="1">
              <a:lnSpc>
                <a:spcPct val="80000"/>
              </a:lnSpc>
              <a:defRPr/>
            </a:pPr>
            <a:r>
              <a:rPr lang="he-IL" b="1" dirty="0">
                <a:solidFill>
                  <a:srgbClr val="000099"/>
                </a:solidFill>
                <a:latin typeface="David" pitchFamily="34" charset="-79"/>
                <a:cs typeface="David" pitchFamily="34" charset="-79"/>
              </a:rPr>
              <a:t>אשר </a:t>
            </a:r>
            <a:r>
              <a:rPr lang="he-IL" b="1" dirty="0" err="1">
                <a:solidFill>
                  <a:srgbClr val="000099"/>
                </a:solidFill>
                <a:latin typeface="David" pitchFamily="34" charset="-79"/>
                <a:cs typeface="David" pitchFamily="34" charset="-79"/>
              </a:rPr>
              <a:t>מייבסקי</a:t>
            </a:r>
            <a:r>
              <a:rPr lang="he-IL" b="1" dirty="0">
                <a:solidFill>
                  <a:srgbClr val="000099"/>
                </a:solidFill>
                <a:latin typeface="David" pitchFamily="34" charset="-79"/>
                <a:cs typeface="David" pitchFamily="34" charset="-79"/>
              </a:rPr>
              <a:t>.</a:t>
            </a:r>
          </a:p>
        </p:txBody>
      </p:sp>
      <p:sp>
        <p:nvSpPr>
          <p:cNvPr id="3" name="לחצן פעולה: קדימה או הבא 2">
            <a:hlinkClick r:id="" action="ppaction://hlinkshowjump?jump=lastslideviewed" highlightClick="1"/>
          </p:cNvPr>
          <p:cNvSpPr/>
          <p:nvPr/>
        </p:nvSpPr>
        <p:spPr bwMode="auto">
          <a:xfrm>
            <a:off x="4860032" y="5589240"/>
            <a:ext cx="1042416" cy="1042416"/>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7871844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442356" y="-15483"/>
            <a:ext cx="6400800" cy="1219200"/>
          </a:xfrm>
        </p:spPr>
        <p:txBody>
          <a:bodyPr/>
          <a:lstStyle/>
          <a:p>
            <a:pPr algn="r" eaLnBrk="1" hangingPunct="1">
              <a:defRPr/>
            </a:pPr>
            <a:r>
              <a:rPr lang="he-IL" b="1" u="sng" dirty="0">
                <a:solidFill>
                  <a:srgbClr val="000099"/>
                </a:solidFill>
                <a:latin typeface="David" pitchFamily="34" charset="-79"/>
                <a:cs typeface="David" pitchFamily="34" charset="-79"/>
              </a:rPr>
              <a:t>מטרות</a:t>
            </a:r>
            <a:endParaRPr lang="en-US" b="1" u="sng" dirty="0">
              <a:solidFill>
                <a:srgbClr val="000099"/>
              </a:solidFill>
              <a:latin typeface="David" pitchFamily="34" charset="-79"/>
              <a:cs typeface="David" pitchFamily="34" charset="-79"/>
            </a:endParaRPr>
          </a:p>
        </p:txBody>
      </p:sp>
      <p:sp>
        <p:nvSpPr>
          <p:cNvPr id="75779" name="Rectangle 3"/>
          <p:cNvSpPr>
            <a:spLocks noGrp="1" noChangeArrowheads="1"/>
          </p:cNvSpPr>
          <p:nvPr>
            <p:ph type="body" idx="1"/>
          </p:nvPr>
        </p:nvSpPr>
        <p:spPr>
          <a:xfrm>
            <a:off x="2321024" y="836712"/>
            <a:ext cx="6643464" cy="5429200"/>
          </a:xfrm>
        </p:spPr>
        <p:txBody>
          <a:bodyPr/>
          <a:lstStyle/>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לתעד את מורשת החיל, ליזום פעילויות הקשורות בה לשם הנחלתה והטמעתה בקרב המשרתים.</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לפעול ולסייע לחיל בתחום ההנצחה והמורשת וחיזוק הקשר עם המשפחות השכולות.</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אחזקת אתר ההנצחה והנצחת חללי החיל.</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לתת סיוע ומענה למשימות חייליות ייחודיות.</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לפעול לשמירת הקשר בין המשרתים, יוצאי ופורשי החיל על ידי יזום פעילות: מקצועית, חברתית, רווחה, כלכלית ותעסוקתית. </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לפעול לגיוס משאבים למימוש החזון ומטרות העמותה</a:t>
            </a:r>
            <a:endParaRPr lang="en-US" sz="2400" b="1"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343393263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8400" y="228600"/>
            <a:ext cx="6400800" cy="608112"/>
          </a:xfrm>
        </p:spPr>
        <p:txBody>
          <a:bodyPr/>
          <a:lstStyle/>
          <a:p>
            <a:pPr algn="r">
              <a:defRPr/>
            </a:pPr>
            <a:r>
              <a:rPr lang="he-IL" b="1" u="sng" dirty="0">
                <a:solidFill>
                  <a:srgbClr val="000099"/>
                </a:solidFill>
                <a:latin typeface="David" pitchFamily="34" charset="-79"/>
                <a:cs typeface="David" pitchFamily="34" charset="-79"/>
              </a:rPr>
              <a:t>עבר הווה ועתיד</a:t>
            </a:r>
          </a:p>
        </p:txBody>
      </p:sp>
      <p:sp>
        <p:nvSpPr>
          <p:cNvPr id="6" name="Rectangle 3"/>
          <p:cNvSpPr txBox="1">
            <a:spLocks noChangeArrowheads="1"/>
          </p:cNvSpPr>
          <p:nvPr/>
        </p:nvSpPr>
        <p:spPr bwMode="auto">
          <a:xfrm>
            <a:off x="2321024" y="836712"/>
            <a:ext cx="6643464" cy="6021288"/>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a:lstStyle>
          <a:p>
            <a:pPr marL="342900" lvl="8" indent="-342900">
              <a:lnSpc>
                <a:spcPct val="90000"/>
              </a:lnSpc>
              <a:defRPr/>
            </a:pPr>
            <a:r>
              <a:rPr lang="he-IL" b="1" dirty="0">
                <a:solidFill>
                  <a:srgbClr val="000099"/>
                </a:solidFill>
                <a:cs typeface="David" pitchFamily="34" charset="-79"/>
              </a:rPr>
              <a:t>עמותת יוצאי </a:t>
            </a:r>
            <a:r>
              <a:rPr lang="he-IL" b="1" dirty="0" err="1">
                <a:solidFill>
                  <a:srgbClr val="000099"/>
                </a:solidFill>
                <a:cs typeface="David" pitchFamily="34" charset="-79"/>
              </a:rPr>
              <a:t>חש"ל</a:t>
            </a:r>
            <a:r>
              <a:rPr lang="he-IL" b="1" dirty="0">
                <a:solidFill>
                  <a:srgbClr val="000099"/>
                </a:solidFill>
                <a:cs typeface="David" pitchFamily="34" charset="-79"/>
              </a:rPr>
              <a:t> נרשמה כחוק באוג' 1990, במשרד המשפטים. </a:t>
            </a:r>
            <a:r>
              <a:rPr lang="he-IL" b="1" dirty="0">
                <a:solidFill>
                  <a:srgbClr val="000099"/>
                </a:solidFill>
                <a:cs typeface="David" pitchFamily="34" charset="-79"/>
                <a:hlinkClick r:id="rId2" action="ppaction://hlinksldjump"/>
              </a:rPr>
              <a:t>רשימת מייסדי העמותה</a:t>
            </a:r>
            <a:endParaRPr lang="en-US" b="1" dirty="0">
              <a:solidFill>
                <a:srgbClr val="000099"/>
              </a:solidFill>
              <a:cs typeface="David" pitchFamily="34" charset="-79"/>
            </a:endParaRPr>
          </a:p>
          <a:p>
            <a:pPr lvl="0" eaLnBrk="1" hangingPunct="1">
              <a:lnSpc>
                <a:spcPct val="90000"/>
              </a:lnSpc>
              <a:defRPr/>
            </a:pPr>
            <a:r>
              <a:rPr lang="he-IL" sz="2000" b="1" dirty="0">
                <a:solidFill>
                  <a:srgbClr val="000099"/>
                </a:solidFill>
                <a:cs typeface="David" pitchFamily="34" charset="-79"/>
              </a:rPr>
              <a:t>בחזון מייסדי העמותה הוצבו הערכים של הנצחה ומורשת חיל השלישות.</a:t>
            </a:r>
            <a:endParaRPr lang="en-US" sz="2000" b="1" dirty="0">
              <a:solidFill>
                <a:srgbClr val="000099"/>
              </a:solidFill>
              <a:cs typeface="David" pitchFamily="34" charset="-79"/>
            </a:endParaRPr>
          </a:p>
          <a:p>
            <a:pPr eaLnBrk="1" hangingPunct="1">
              <a:lnSpc>
                <a:spcPct val="90000"/>
              </a:lnSpc>
              <a:defRPr/>
            </a:pPr>
            <a:r>
              <a:rPr lang="he-IL" sz="2000" b="1" dirty="0">
                <a:solidFill>
                  <a:srgbClr val="000099"/>
                </a:solidFill>
                <a:cs typeface="David" pitchFamily="34" charset="-79"/>
              </a:rPr>
              <a:t>לאחר שנתיים של עשייה בתחומי ההנצחה והמורשת החיילית, בניסיון להקים אתר הנצחה לחיל השלישות, חדלה העמותה מפעילותה. </a:t>
            </a:r>
            <a:endParaRPr lang="en-US" sz="2000" b="1" dirty="0">
              <a:solidFill>
                <a:srgbClr val="000099"/>
              </a:solidFill>
              <a:cs typeface="David" pitchFamily="34" charset="-79"/>
            </a:endParaRPr>
          </a:p>
          <a:p>
            <a:pPr eaLnBrk="1" hangingPunct="1">
              <a:lnSpc>
                <a:spcPct val="90000"/>
              </a:lnSpc>
              <a:defRPr/>
            </a:pPr>
            <a:r>
              <a:rPr lang="he-IL" sz="2000" b="1" dirty="0">
                <a:solidFill>
                  <a:srgbClr val="000099"/>
                </a:solidFill>
                <a:cs typeface="David" pitchFamily="34" charset="-79"/>
              </a:rPr>
              <a:t>בשנת 2004 חזרה העמותה לפעילות, בתחומי ההנצחה, נעשה ניסיון נוסף להגשים את </a:t>
            </a:r>
            <a:r>
              <a:rPr lang="he-IL" sz="2000" b="1" dirty="0" err="1">
                <a:solidFill>
                  <a:srgbClr val="000099"/>
                </a:solidFill>
                <a:cs typeface="David" pitchFamily="34" charset="-79"/>
              </a:rPr>
              <a:t>חזון</a:t>
            </a:r>
            <a:r>
              <a:rPr lang="he-IL" sz="2000" b="1" dirty="0">
                <a:solidFill>
                  <a:srgbClr val="000099"/>
                </a:solidFill>
                <a:cs typeface="David" pitchFamily="34" charset="-79"/>
              </a:rPr>
              <a:t> הקמת אתר ההנצחה החילי.</a:t>
            </a:r>
            <a:endParaRPr lang="en-US" sz="2000" b="1" dirty="0">
              <a:solidFill>
                <a:srgbClr val="000099"/>
              </a:solidFill>
              <a:cs typeface="David" pitchFamily="34" charset="-79"/>
            </a:endParaRPr>
          </a:p>
          <a:p>
            <a:pPr eaLnBrk="1" hangingPunct="1">
              <a:lnSpc>
                <a:spcPct val="90000"/>
              </a:lnSpc>
              <a:defRPr/>
            </a:pPr>
            <a:r>
              <a:rPr lang="he-IL" sz="2000" b="1" dirty="0">
                <a:solidFill>
                  <a:srgbClr val="000099"/>
                </a:solidFill>
                <a:cs typeface="David" pitchFamily="34" charset="-79"/>
              </a:rPr>
              <a:t>העמותה חידשה את פעילותה במרץ 2010 בשמה החדש, "עמותת ידידי חיל השלישות".</a:t>
            </a:r>
            <a:endParaRPr lang="en-US" sz="2000" b="1" dirty="0">
              <a:solidFill>
                <a:srgbClr val="000099"/>
              </a:solidFill>
              <a:cs typeface="David" pitchFamily="34" charset="-79"/>
            </a:endParaRPr>
          </a:p>
          <a:p>
            <a:pPr eaLnBrk="1" hangingPunct="1">
              <a:lnSpc>
                <a:spcPct val="90000"/>
              </a:lnSpc>
              <a:defRPr/>
            </a:pPr>
            <a:r>
              <a:rPr lang="he-IL" sz="2000" b="1" dirty="0">
                <a:solidFill>
                  <a:srgbClr val="000099"/>
                </a:solidFill>
                <a:cs typeface="David" pitchFamily="34" charset="-79"/>
              </a:rPr>
              <a:t>באוג' 2014 התממש החזון, על פי בקשת משרד הביטחון-אגף המשפחות וחיל השלישות, העמותה נרשמה כספק משרד הביטחון לקבלת תקציב, וקיבלה את האחריות על אתר ההנצחה והמורשת בתל השומר. </a:t>
            </a:r>
          </a:p>
          <a:p>
            <a:pPr eaLnBrk="1" hangingPunct="1">
              <a:lnSpc>
                <a:spcPct val="90000"/>
              </a:lnSpc>
              <a:defRPr/>
            </a:pPr>
            <a:r>
              <a:rPr lang="he-IL" sz="2000" b="1" dirty="0">
                <a:solidFill>
                  <a:srgbClr val="000099"/>
                </a:solidFill>
                <a:cs typeface="David" pitchFamily="34" charset="-79"/>
              </a:rPr>
              <a:t>במאי 2018 שונה שם העמותה ל-"עמותת חיל משאבי האנוש         (שלישות),זאת לאור שינוי שם החיל  לחיל משאבי האנוש.</a:t>
            </a:r>
            <a:r>
              <a:rPr lang="he-IL" sz="2400" b="1" dirty="0">
                <a:solidFill>
                  <a:srgbClr val="000099"/>
                </a:solidFill>
                <a:cs typeface="David" pitchFamily="34" charset="-79"/>
              </a:rPr>
              <a:t>. </a:t>
            </a:r>
            <a:endParaRPr lang="en-US" sz="2400" b="1" dirty="0">
              <a:solidFill>
                <a:srgbClr val="000099"/>
              </a:solidFill>
              <a:cs typeface="David" pitchFamily="34" charset="-79"/>
            </a:endParaRPr>
          </a:p>
          <a:p>
            <a:pPr eaLnBrk="1" hangingPunct="1">
              <a:lnSpc>
                <a:spcPct val="90000"/>
              </a:lnSpc>
              <a:defRPr/>
            </a:pPr>
            <a:endParaRPr lang="en-US" sz="2800" b="1" kern="0"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133107466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r" eaLnBrk="1" hangingPunct="1">
              <a:defRPr/>
            </a:pPr>
            <a:r>
              <a:rPr lang="he-IL" b="1" dirty="0">
                <a:solidFill>
                  <a:srgbClr val="000099"/>
                </a:solidFill>
                <a:latin typeface="David" pitchFamily="34" charset="-79"/>
                <a:cs typeface="David" pitchFamily="34" charset="-79"/>
              </a:rPr>
              <a:t>מוסדות העמותה</a:t>
            </a:r>
            <a:endParaRPr lang="en-US" b="1" dirty="0">
              <a:solidFill>
                <a:srgbClr val="000099"/>
              </a:solidFill>
              <a:latin typeface="David" pitchFamily="34" charset="-79"/>
              <a:cs typeface="David" pitchFamily="34" charset="-79"/>
            </a:endParaRPr>
          </a:p>
        </p:txBody>
      </p:sp>
      <p:sp>
        <p:nvSpPr>
          <p:cNvPr id="106499" name="Rectangle 3"/>
          <p:cNvSpPr>
            <a:spLocks noGrp="1" noChangeArrowheads="1"/>
          </p:cNvSpPr>
          <p:nvPr>
            <p:ph type="body" idx="1"/>
          </p:nvPr>
        </p:nvSpPr>
        <p:spPr>
          <a:xfrm>
            <a:off x="2438400" y="1125538"/>
            <a:ext cx="6310313" cy="5616575"/>
          </a:xfrm>
        </p:spPr>
        <p:txBody>
          <a:bodyPr/>
          <a:lstStyle/>
          <a:p>
            <a:pPr eaLnBrk="1" hangingPunct="1">
              <a:defRPr/>
            </a:pPr>
            <a:r>
              <a:rPr lang="he-IL" sz="2800" b="1" u="sng">
                <a:solidFill>
                  <a:srgbClr val="000099"/>
                </a:solidFill>
                <a:effectLst/>
                <a:latin typeface="David" pitchFamily="34" charset="-79"/>
                <a:cs typeface="David" pitchFamily="34" charset="-79"/>
                <a:hlinkClick r:id="rId2" action="ppaction://hlinksldjump"/>
              </a:rPr>
              <a:t>הנהלה 42 </a:t>
            </a:r>
            <a:r>
              <a:rPr lang="he-IL" sz="2800" b="1" dirty="0">
                <a:solidFill>
                  <a:srgbClr val="000099"/>
                </a:solidFill>
                <a:effectLst/>
                <a:latin typeface="David" pitchFamily="34" charset="-79"/>
                <a:cs typeface="David" pitchFamily="34" charset="-79"/>
                <a:hlinkClick r:id="rId2" action="ppaction://hlinksldjump"/>
              </a:rPr>
              <a:t>חברים</a:t>
            </a:r>
            <a:endParaRPr lang="he-IL" sz="2800" b="1" dirty="0">
              <a:solidFill>
                <a:srgbClr val="000099"/>
              </a:solidFill>
              <a:effectLst/>
              <a:latin typeface="David" pitchFamily="34" charset="-79"/>
              <a:cs typeface="David" pitchFamily="34" charset="-79"/>
            </a:endParaRPr>
          </a:p>
          <a:p>
            <a:pPr eaLnBrk="1" hangingPunct="1">
              <a:defRPr/>
            </a:pPr>
            <a:r>
              <a:rPr lang="he-IL" sz="2400" b="1" dirty="0">
                <a:solidFill>
                  <a:srgbClr val="000099"/>
                </a:solidFill>
                <a:effectLst/>
                <a:latin typeface="David" pitchFamily="34" charset="-79"/>
                <a:cs typeface="David" pitchFamily="34" charset="-79"/>
              </a:rPr>
              <a:t>יו"ר-תא"ל (מיל</a:t>
            </a:r>
            <a:r>
              <a:rPr lang="en-US" sz="2400" b="1" dirty="0">
                <a:solidFill>
                  <a:srgbClr val="000099"/>
                </a:solidFill>
                <a:effectLst/>
                <a:latin typeface="David" pitchFamily="34" charset="-79"/>
                <a:cs typeface="David" pitchFamily="34" charset="-79"/>
              </a:rPr>
              <a:t>'</a:t>
            </a:r>
            <a:r>
              <a:rPr lang="he-IL" sz="2400" b="1" dirty="0">
                <a:solidFill>
                  <a:srgbClr val="000099"/>
                </a:solidFill>
                <a:effectLst/>
                <a:latin typeface="David" pitchFamily="34" charset="-79"/>
                <a:cs typeface="David" pitchFamily="34" charset="-79"/>
              </a:rPr>
              <a:t>) צביקה וקסברג</a:t>
            </a:r>
          </a:p>
          <a:p>
            <a:pPr eaLnBrk="1" hangingPunct="1">
              <a:defRPr/>
            </a:pPr>
            <a:r>
              <a:rPr lang="he-IL" sz="2400" b="1" dirty="0">
                <a:solidFill>
                  <a:srgbClr val="000099"/>
                </a:solidFill>
                <a:effectLst/>
                <a:latin typeface="David" pitchFamily="34" charset="-79"/>
                <a:cs typeface="David" pitchFamily="34" charset="-79"/>
              </a:rPr>
              <a:t>מ"מ יו"ר-תא"ל (מיל') איתן לוי</a:t>
            </a:r>
          </a:p>
          <a:p>
            <a:pPr eaLnBrk="1" hangingPunct="1">
              <a:defRPr/>
            </a:pPr>
            <a:r>
              <a:rPr lang="he-IL" sz="2400" b="1" dirty="0">
                <a:solidFill>
                  <a:srgbClr val="000099"/>
                </a:solidFill>
                <a:effectLst/>
                <a:latin typeface="David" pitchFamily="34" charset="-79"/>
                <a:cs typeface="David" pitchFamily="34" charset="-79"/>
              </a:rPr>
              <a:t>מנכ"ל-סא"ל (מיל</a:t>
            </a:r>
            <a:r>
              <a:rPr lang="en-US" sz="2400" b="1" dirty="0">
                <a:solidFill>
                  <a:srgbClr val="000099"/>
                </a:solidFill>
                <a:effectLst/>
                <a:latin typeface="David" pitchFamily="34" charset="-79"/>
                <a:cs typeface="David" pitchFamily="34" charset="-79"/>
              </a:rPr>
              <a:t>'</a:t>
            </a:r>
            <a:r>
              <a:rPr lang="he-IL" sz="2400" b="1" dirty="0">
                <a:solidFill>
                  <a:srgbClr val="000099"/>
                </a:solidFill>
                <a:effectLst/>
                <a:latin typeface="David" pitchFamily="34" charset="-79"/>
                <a:cs typeface="David" pitchFamily="34" charset="-79"/>
              </a:rPr>
              <a:t>) דרור טוקר</a:t>
            </a:r>
          </a:p>
          <a:p>
            <a:pPr eaLnBrk="1" hangingPunct="1">
              <a:defRPr/>
            </a:pPr>
            <a:endParaRPr lang="he-IL" sz="2400" b="1" dirty="0">
              <a:solidFill>
                <a:srgbClr val="000099"/>
              </a:solidFill>
              <a:effectLst/>
              <a:latin typeface="David" pitchFamily="34" charset="-79"/>
              <a:cs typeface="David" pitchFamily="34" charset="-79"/>
            </a:endParaRPr>
          </a:p>
          <a:p>
            <a:pPr eaLnBrk="1" hangingPunct="1">
              <a:defRPr/>
            </a:pPr>
            <a:r>
              <a:rPr lang="he-IL" sz="2800" b="1" u="sng" dirty="0">
                <a:solidFill>
                  <a:srgbClr val="000099"/>
                </a:solidFill>
                <a:effectLst/>
                <a:latin typeface="David" pitchFamily="34" charset="-79"/>
                <a:cs typeface="David" pitchFamily="34" charset="-79"/>
                <a:hlinkClick r:id="rId3" action="ppaction://hlinksldjump"/>
              </a:rPr>
              <a:t>ועדת בקורת</a:t>
            </a:r>
            <a:r>
              <a:rPr lang="he-IL" sz="2800" b="1" dirty="0">
                <a:solidFill>
                  <a:srgbClr val="000099"/>
                </a:solidFill>
                <a:effectLst/>
                <a:latin typeface="David" pitchFamily="34" charset="-79"/>
                <a:cs typeface="David" pitchFamily="34" charset="-79"/>
                <a:hlinkClick r:id="rId3" action="ppaction://hlinksldjump"/>
              </a:rPr>
              <a:t>-3 חברים</a:t>
            </a:r>
            <a:endParaRPr lang="he-IL" sz="2800" b="1" dirty="0">
              <a:solidFill>
                <a:srgbClr val="000099"/>
              </a:solidFill>
              <a:effectLst/>
              <a:latin typeface="David" pitchFamily="34" charset="-79"/>
              <a:cs typeface="David" pitchFamily="34" charset="-79"/>
            </a:endParaRPr>
          </a:p>
          <a:p>
            <a:pPr eaLnBrk="1" hangingPunct="1">
              <a:defRPr/>
            </a:pPr>
            <a:r>
              <a:rPr lang="he-IL" sz="2400" b="1" dirty="0">
                <a:solidFill>
                  <a:srgbClr val="000099"/>
                </a:solidFill>
                <a:effectLst/>
                <a:latin typeface="David" pitchFamily="34" charset="-79"/>
                <a:cs typeface="David" pitchFamily="34" charset="-79"/>
              </a:rPr>
              <a:t>יו"ר-סא"ל (מיל') אשר </a:t>
            </a:r>
            <a:r>
              <a:rPr lang="he-IL" sz="2400" b="1" dirty="0" err="1">
                <a:solidFill>
                  <a:srgbClr val="000099"/>
                </a:solidFill>
                <a:effectLst/>
                <a:latin typeface="David" pitchFamily="34" charset="-79"/>
                <a:cs typeface="David" pitchFamily="34" charset="-79"/>
              </a:rPr>
              <a:t>מייבסקי</a:t>
            </a:r>
            <a:endParaRPr lang="he-IL" sz="2400" b="1" dirty="0">
              <a:solidFill>
                <a:srgbClr val="000099"/>
              </a:solidFill>
              <a:effectLst/>
              <a:latin typeface="David" pitchFamily="34" charset="-79"/>
              <a:cs typeface="David" pitchFamily="34" charset="-79"/>
            </a:endParaRPr>
          </a:p>
          <a:p>
            <a:pPr eaLnBrk="1" hangingPunct="1">
              <a:defRPr/>
            </a:pPr>
            <a:endParaRPr lang="he-IL" sz="2400" b="1" dirty="0">
              <a:solidFill>
                <a:srgbClr val="000099"/>
              </a:solidFill>
              <a:effectLst/>
              <a:latin typeface="David" pitchFamily="34" charset="-79"/>
              <a:cs typeface="David" pitchFamily="34" charset="-79"/>
            </a:endParaRPr>
          </a:p>
          <a:p>
            <a:pPr eaLnBrk="1" hangingPunct="1">
              <a:defRPr/>
            </a:pPr>
            <a:r>
              <a:rPr lang="he-IL" sz="2800" b="1" u="sng" dirty="0">
                <a:solidFill>
                  <a:srgbClr val="000099"/>
                </a:solidFill>
                <a:effectLst/>
                <a:latin typeface="David" pitchFamily="34" charset="-79"/>
                <a:cs typeface="David" pitchFamily="34" charset="-79"/>
              </a:rPr>
              <a:t>משקיפים</a:t>
            </a:r>
            <a:r>
              <a:rPr lang="he-IL" sz="2800" b="1" dirty="0">
                <a:solidFill>
                  <a:srgbClr val="000099"/>
                </a:solidFill>
                <a:effectLst/>
                <a:latin typeface="David" pitchFamily="34" charset="-79"/>
                <a:cs typeface="David" pitchFamily="34" charset="-79"/>
              </a:rPr>
              <a:t>-1 חבר</a:t>
            </a:r>
          </a:p>
          <a:p>
            <a:pPr eaLnBrk="1" hangingPunct="1">
              <a:defRPr/>
            </a:pPr>
            <a:endParaRPr lang="he-IL" sz="2800" b="1" dirty="0">
              <a:solidFill>
                <a:srgbClr val="000099"/>
              </a:solidFill>
              <a:effectLst/>
              <a:latin typeface="David" pitchFamily="34" charset="-79"/>
              <a:cs typeface="David" pitchFamily="34" charset="-79"/>
            </a:endParaRPr>
          </a:p>
          <a:p>
            <a:pPr eaLnBrk="1" hangingPunct="1">
              <a:defRPr/>
            </a:pPr>
            <a:r>
              <a:rPr lang="he-IL" sz="2800" b="1" u="sng" dirty="0">
                <a:solidFill>
                  <a:srgbClr val="000099"/>
                </a:solidFill>
                <a:effectLst/>
                <a:latin typeface="David" pitchFamily="34" charset="-79"/>
                <a:cs typeface="David" pitchFamily="34" charset="-79"/>
              </a:rPr>
              <a:t>מנהל אתר ההנצחה</a:t>
            </a:r>
          </a:p>
          <a:p>
            <a:pPr eaLnBrk="1" hangingPunct="1">
              <a:defRPr/>
            </a:pPr>
            <a:r>
              <a:rPr lang="he-IL" sz="2400" b="1" dirty="0">
                <a:solidFill>
                  <a:srgbClr val="000099"/>
                </a:solidFill>
                <a:effectLst/>
                <a:latin typeface="David" pitchFamily="34" charset="-79"/>
                <a:cs typeface="David" pitchFamily="34" charset="-79"/>
              </a:rPr>
              <a:t>רנ"ג מיל' ניצן גולן</a:t>
            </a:r>
          </a:p>
          <a:p>
            <a:pPr eaLnBrk="1" hangingPunct="1">
              <a:defRPr/>
            </a:pPr>
            <a:endParaRPr lang="en-US" dirty="0">
              <a:solidFill>
                <a:srgbClr val="000066"/>
              </a:solidFill>
            </a:endParaRPr>
          </a:p>
        </p:txBody>
      </p:sp>
    </p:spTree>
    <p:extLst>
      <p:ext uri="{BB962C8B-B14F-4D97-AF65-F5344CB8AC3E}">
        <p14:creationId xmlns:p14="http://schemas.microsoft.com/office/powerpoint/2010/main" val="309571853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defRPr/>
            </a:pPr>
            <a:r>
              <a:rPr lang="he-IL" b="1" u="sng" dirty="0">
                <a:solidFill>
                  <a:srgbClr val="333399"/>
                </a:solidFill>
                <a:latin typeface="David" pitchFamily="34" charset="-79"/>
                <a:cs typeface="David" pitchFamily="34" charset="-79"/>
              </a:rPr>
              <a:t>אירועים שנתיים</a:t>
            </a:r>
            <a:br>
              <a:rPr lang="he-IL" b="1" dirty="0">
                <a:solidFill>
                  <a:srgbClr val="333399"/>
                </a:solidFill>
                <a:latin typeface="David" pitchFamily="34" charset="-79"/>
                <a:cs typeface="David" pitchFamily="34" charset="-79"/>
              </a:rPr>
            </a:br>
            <a:endParaRPr lang="he-IL" dirty="0">
              <a:solidFill>
                <a:srgbClr val="333399"/>
              </a:solidFill>
            </a:endParaRPr>
          </a:p>
        </p:txBody>
      </p:sp>
      <p:sp>
        <p:nvSpPr>
          <p:cNvPr id="3" name="מציין מיקום תוכן 2"/>
          <p:cNvSpPr>
            <a:spLocks noGrp="1"/>
          </p:cNvSpPr>
          <p:nvPr>
            <p:ph idx="1"/>
          </p:nvPr>
        </p:nvSpPr>
        <p:spPr>
          <a:xfrm>
            <a:off x="2438400" y="764704"/>
            <a:ext cx="6400800" cy="5328592"/>
          </a:xfrm>
        </p:spPr>
        <p:txBody>
          <a:bodyPr/>
          <a:lstStyle/>
          <a:p>
            <a:pPr lvl="0">
              <a:lnSpc>
                <a:spcPct val="107000"/>
              </a:lnSpc>
              <a:spcAft>
                <a:spcPts val="800"/>
              </a:spcAft>
              <a:buClr>
                <a:srgbClr val="31B6FD"/>
              </a:buClr>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טקס התייחדות לחללי צה"ל ביום הזיכרון.</a:t>
            </a:r>
          </a:p>
          <a:p>
            <a:pPr lvl="0">
              <a:lnSpc>
                <a:spcPct val="150000"/>
              </a:lnSpc>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טקס התייחדות לחללי חיל משאבי האנוש (נדחה עקב המלחמה).</a:t>
            </a:r>
          </a:p>
          <a:p>
            <a:pPr>
              <a:lnSpc>
                <a:spcPct val="150000"/>
              </a:lnSpc>
              <a:spcAft>
                <a:spcPts val="800"/>
              </a:spcAft>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טקס התייחדות לחללי החיל הכללי (נדחה עקב המלחמה)</a:t>
            </a:r>
          </a:p>
          <a:p>
            <a:pPr>
              <a:lnSpc>
                <a:spcPct val="150000"/>
              </a:lnSpc>
              <a:spcAft>
                <a:spcPts val="800"/>
              </a:spcAft>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טקס החלפת </a:t>
            </a:r>
            <a:r>
              <a:rPr lang="he-IL" sz="2200" b="1" dirty="0" err="1">
                <a:solidFill>
                  <a:srgbClr val="333399"/>
                </a:solidFill>
                <a:latin typeface="David" panose="020E0502060401010101" pitchFamily="34" charset="-79"/>
                <a:ea typeface="Calibri"/>
                <a:cs typeface="David" panose="020E0502060401010101" pitchFamily="34" charset="-79"/>
              </a:rPr>
              <a:t>קמש"ר</a:t>
            </a:r>
            <a:r>
              <a:rPr lang="he-IL" sz="2200" b="1" dirty="0">
                <a:solidFill>
                  <a:srgbClr val="333399"/>
                </a:solidFill>
                <a:latin typeface="David" panose="020E0502060401010101" pitchFamily="34" charset="-79"/>
                <a:ea typeface="Calibri"/>
                <a:cs typeface="David" panose="020E0502060401010101" pitchFamily="34" charset="-79"/>
              </a:rPr>
              <a:t>.</a:t>
            </a:r>
          </a:p>
          <a:p>
            <a:pPr lvl="0">
              <a:lnSpc>
                <a:spcPct val="150000"/>
              </a:lnSpc>
              <a:spcAft>
                <a:spcPts val="800"/>
              </a:spcAft>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טקס מצטיינים והענקת דרגות בראש השנה .</a:t>
            </a:r>
          </a:p>
          <a:p>
            <a:pPr>
              <a:lnSpc>
                <a:spcPct val="150000"/>
              </a:lnSpc>
              <a:spcAft>
                <a:spcPts val="800"/>
              </a:spcAft>
              <a:buFont typeface="Wingdings" panose="05000000000000000000" pitchFamily="2" charset="2"/>
              <a:buChar char="ü"/>
            </a:pPr>
            <a:r>
              <a:rPr lang="he-IL" sz="2200" b="1" dirty="0">
                <a:solidFill>
                  <a:srgbClr val="333399"/>
                </a:solidFill>
                <a:effectLst/>
                <a:latin typeface="David" panose="020E0502060401010101" pitchFamily="34" charset="-79"/>
                <a:cs typeface="David" panose="020E0502060401010101" pitchFamily="34" charset="-79"/>
              </a:rPr>
              <a:t>כ- 1700 קצינים, חיילים ואזרחים משתתפים בטקסים.</a:t>
            </a:r>
            <a:endParaRPr lang="he-IL" sz="2200" b="1" dirty="0">
              <a:solidFill>
                <a:srgbClr val="333399"/>
              </a:solidFill>
              <a:latin typeface="David" panose="020E0502060401010101" pitchFamily="34" charset="-79"/>
              <a:ea typeface="Calibri"/>
              <a:cs typeface="David" panose="020E0502060401010101" pitchFamily="34" charset="-79"/>
            </a:endParaRPr>
          </a:p>
          <a:p>
            <a:pPr lvl="0">
              <a:lnSpc>
                <a:spcPct val="150000"/>
              </a:lnSpc>
              <a:spcAft>
                <a:spcPts val="800"/>
              </a:spcAft>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נערכים כ- 30 ביקורים של חניכי קורסי הקצינים והחוגרים מבה"ד 11, בהם השתתפו כ – 2200 קצינים וחיילים.</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defRPr/>
            </a:pPr>
            <a:r>
              <a:rPr lang="he-IL" b="1" u="sng" dirty="0">
                <a:solidFill>
                  <a:srgbClr val="333399"/>
                </a:solidFill>
                <a:latin typeface="David" pitchFamily="34" charset="-79"/>
                <a:cs typeface="David" pitchFamily="34" charset="-79"/>
              </a:rPr>
              <a:t>פעילות משותפת עם החיל</a:t>
            </a:r>
            <a:endParaRPr lang="he-IL" u="sng" dirty="0">
              <a:solidFill>
                <a:srgbClr val="333399"/>
              </a:solidFill>
            </a:endParaRPr>
          </a:p>
        </p:txBody>
      </p:sp>
      <p:sp>
        <p:nvSpPr>
          <p:cNvPr id="3" name="מציין מיקום תוכן 2"/>
          <p:cNvSpPr>
            <a:spLocks noGrp="1"/>
          </p:cNvSpPr>
          <p:nvPr>
            <p:ph idx="1"/>
          </p:nvPr>
        </p:nvSpPr>
        <p:spPr>
          <a:xfrm>
            <a:off x="2438400" y="1340768"/>
            <a:ext cx="6400800" cy="5069160"/>
          </a:xfrm>
        </p:spPr>
        <p:txBody>
          <a:bodyPr/>
          <a:lstStyle/>
          <a:p>
            <a:pPr lvl="0">
              <a:lnSpc>
                <a:spcPct val="107000"/>
              </a:lnSpc>
              <a:spcAft>
                <a:spcPts val="800"/>
              </a:spcAft>
              <a:buFont typeface="Wingdings" pitchFamily="2" charset="2"/>
              <a:buChar char="ü"/>
            </a:pPr>
            <a:r>
              <a:rPr lang="he-IL" sz="2000" b="1" dirty="0">
                <a:solidFill>
                  <a:srgbClr val="333399"/>
                </a:solidFill>
                <a:latin typeface="David" panose="020E0502060401010101" pitchFamily="34" charset="-79"/>
                <a:ea typeface="Calibri"/>
                <a:cs typeface="David" panose="020E0502060401010101" pitchFamily="34" charset="-79"/>
              </a:rPr>
              <a:t>אסיפה כללית של העמותה.</a:t>
            </a:r>
          </a:p>
          <a:p>
            <a:pPr lvl="0">
              <a:lnSpc>
                <a:spcPct val="107000"/>
              </a:lnSpc>
              <a:spcAft>
                <a:spcPts val="800"/>
              </a:spcAft>
              <a:buFont typeface="Wingdings" pitchFamily="2" charset="2"/>
              <a:buChar char="ü"/>
            </a:pPr>
            <a:r>
              <a:rPr lang="he-IL" sz="2000" b="1" dirty="0">
                <a:solidFill>
                  <a:srgbClr val="333399"/>
                </a:solidFill>
                <a:latin typeface="David" panose="020E0502060401010101" pitchFamily="34" charset="-79"/>
                <a:ea typeface="Calibri"/>
                <a:cs typeface="David" panose="020E0502060401010101" pitchFamily="34" charset="-79"/>
              </a:rPr>
              <a:t>ישיבת הנהלה.</a:t>
            </a:r>
          </a:p>
          <a:p>
            <a:pPr>
              <a:lnSpc>
                <a:spcPct val="107000"/>
              </a:lnSpc>
              <a:spcAft>
                <a:spcPts val="800"/>
              </a:spcAft>
              <a:buFont typeface="Wingdings" pitchFamily="2" charset="2"/>
              <a:buChar char="ü"/>
            </a:pPr>
            <a:r>
              <a:rPr lang="he-IL" sz="2000" b="1" dirty="0">
                <a:solidFill>
                  <a:srgbClr val="333399"/>
                </a:solidFill>
                <a:effectLst/>
                <a:latin typeface="David" pitchFamily="34" charset="-79"/>
                <a:cs typeface="David" pitchFamily="34" charset="-79"/>
                <a:hlinkClick r:id="rId2" action="ppaction://hlinksldjump"/>
              </a:rPr>
              <a:t>חלוקת שי למשפחות חיילים מעוטי יכולת- חולקו 70 חבילות שי בכל חג, לקראת חג הפסח וראש השנה, השי נמסר ישירות לבית משפחת החייל בסיוע משרתי הקבע של החיל, מסורת זו תמשך באופן קבוע בחגים הבאים.</a:t>
            </a: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Wingdings" pitchFamily="2" charset="2"/>
              <a:buChar char="ü"/>
            </a:pPr>
            <a:r>
              <a:rPr lang="he-IL" sz="2000" b="1" dirty="0">
                <a:solidFill>
                  <a:srgbClr val="333399"/>
                </a:solidFill>
                <a:latin typeface="David" panose="020E0502060401010101" pitchFamily="34" charset="-79"/>
                <a:ea typeface="Calibri"/>
                <a:cs typeface="David" panose="020E0502060401010101" pitchFamily="34" charset="-79"/>
              </a:rPr>
              <a:t>למצטייני חיל </a:t>
            </a:r>
            <a:r>
              <a:rPr lang="he-IL" sz="2000" b="1" dirty="0" err="1">
                <a:solidFill>
                  <a:srgbClr val="333399"/>
                </a:solidFill>
                <a:latin typeface="David" panose="020E0502060401010101" pitchFamily="34" charset="-79"/>
                <a:ea typeface="Calibri"/>
                <a:cs typeface="David" panose="020E0502060401010101" pitchFamily="34" charset="-79"/>
              </a:rPr>
              <a:t>המשא"ן</a:t>
            </a:r>
            <a:r>
              <a:rPr lang="he-IL" sz="2000" b="1" dirty="0">
                <a:solidFill>
                  <a:srgbClr val="333399"/>
                </a:solidFill>
                <a:latin typeface="David" panose="020E0502060401010101" pitchFamily="34" charset="-79"/>
                <a:ea typeface="Calibri"/>
                <a:cs typeface="David" panose="020E0502060401010101" pitchFamily="34" charset="-79"/>
              </a:rPr>
              <a:t> ומקבלי דרגות בקיצור </a:t>
            </a:r>
            <a:r>
              <a:rPr lang="he-IL" sz="2000" b="1" dirty="0" err="1">
                <a:solidFill>
                  <a:srgbClr val="333399"/>
                </a:solidFill>
                <a:latin typeface="David" panose="020E0502060401010101" pitchFamily="34" charset="-79"/>
                <a:ea typeface="Calibri"/>
                <a:cs typeface="David" panose="020E0502060401010101" pitchFamily="34" charset="-79"/>
              </a:rPr>
              <a:t>פז"מ</a:t>
            </a:r>
            <a:r>
              <a:rPr lang="he-IL" sz="2000" b="1" dirty="0">
                <a:solidFill>
                  <a:srgbClr val="333399"/>
                </a:solidFill>
                <a:latin typeface="David" panose="020E0502060401010101" pitchFamily="34" charset="-79"/>
                <a:ea typeface="Calibri"/>
                <a:cs typeface="David" panose="020E0502060401010101" pitchFamily="34" charset="-79"/>
              </a:rPr>
              <a:t> ליום העצמאות, ניתן ספר מטעם העמותה. </a:t>
            </a:r>
          </a:p>
          <a:p>
            <a:pPr lvl="0">
              <a:lnSpc>
                <a:spcPct val="107000"/>
              </a:lnSpc>
              <a:spcAft>
                <a:spcPts val="800"/>
              </a:spcAft>
              <a:buFont typeface="Wingdings" pitchFamily="2" charset="2"/>
              <a:buChar char="ü"/>
            </a:pPr>
            <a:r>
              <a:rPr lang="he-IL" sz="2000" b="1" dirty="0">
                <a:solidFill>
                  <a:srgbClr val="333399"/>
                </a:solidFill>
                <a:latin typeface="David" panose="020E0502060401010101" pitchFamily="34" charset="-79"/>
                <a:ea typeface="Calibri"/>
                <a:cs typeface="David" panose="020E0502060401010101" pitchFamily="34" charset="-79"/>
              </a:rPr>
              <a:t>שי למשפחות שכולות .</a:t>
            </a:r>
            <a:endParaRPr lang="en-US" sz="2000" b="1" dirty="0">
              <a:solidFill>
                <a:srgbClr val="333399"/>
              </a:solidFill>
              <a:latin typeface="David" panose="020E0502060401010101" pitchFamily="34" charset="-79"/>
              <a:ea typeface="Calibri"/>
              <a:cs typeface="David" panose="020E0502060401010101" pitchFamily="34" charset="-79"/>
            </a:endParaRPr>
          </a:p>
          <a:p>
            <a:pPr marL="0" indent="0">
              <a:buFont typeface="Wingdings" panose="05000000000000000000" pitchFamily="2" charset="2"/>
              <a:buNone/>
              <a:defRPr/>
            </a:pPr>
            <a:endParaRPr lang="he-IL" sz="2800" b="1" dirty="0">
              <a:solidFill>
                <a:srgbClr val="000099"/>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2604363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8400" y="228600"/>
            <a:ext cx="6454080" cy="491341"/>
          </a:xfrm>
        </p:spPr>
        <p:txBody>
          <a:bodyPr/>
          <a:lstStyle/>
          <a:p>
            <a:pPr algn="r">
              <a:defRPr/>
            </a:pPr>
            <a:r>
              <a:rPr lang="he-IL" b="1" u="sng" dirty="0">
                <a:solidFill>
                  <a:srgbClr val="333399"/>
                </a:solidFill>
                <a:latin typeface="David" pitchFamily="34" charset="-79"/>
                <a:cs typeface="David" pitchFamily="34" charset="-79"/>
              </a:rPr>
              <a:t>פעילות העמותה באתר הנצחה </a:t>
            </a:r>
            <a:endParaRPr lang="he-IL" u="sng" dirty="0">
              <a:solidFill>
                <a:srgbClr val="333399"/>
              </a:solidFill>
            </a:endParaRPr>
          </a:p>
        </p:txBody>
      </p:sp>
      <p:sp>
        <p:nvSpPr>
          <p:cNvPr id="3" name="מציין מיקום תוכן 2"/>
          <p:cNvSpPr>
            <a:spLocks noGrp="1"/>
          </p:cNvSpPr>
          <p:nvPr>
            <p:ph idx="1"/>
          </p:nvPr>
        </p:nvSpPr>
        <p:spPr>
          <a:xfrm>
            <a:off x="2438400" y="786299"/>
            <a:ext cx="6400800" cy="6048672"/>
          </a:xfrm>
        </p:spPr>
        <p:txBody>
          <a:bodyPr/>
          <a:lstStyle/>
          <a:p>
            <a:pPr lvl="0">
              <a:lnSpc>
                <a:spcPct val="107000"/>
              </a:lnSpc>
              <a:spcAft>
                <a:spcPts val="800"/>
              </a:spcAft>
              <a:buFont typeface="Arial" panose="020B0604020202020204" pitchFamily="34" charset="0"/>
              <a:buChar char="•"/>
            </a:pPr>
            <a:endParaRPr lang="he-IL" sz="17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r>
              <a:rPr lang="he-IL" sz="1700" b="1" dirty="0">
                <a:solidFill>
                  <a:srgbClr val="333399"/>
                </a:solidFill>
                <a:latin typeface="David" panose="020E0502060401010101" pitchFamily="34" charset="-79"/>
                <a:ea typeface="Calibri"/>
                <a:cs typeface="David" panose="020E0502060401010101" pitchFamily="34" charset="-79"/>
              </a:rPr>
              <a:t>הנגשת שביל הגישה מאחורי קירות הנצחה .</a:t>
            </a:r>
          </a:p>
          <a:p>
            <a:pPr lvl="0">
              <a:lnSpc>
                <a:spcPct val="107000"/>
              </a:lnSpc>
              <a:spcAft>
                <a:spcPts val="800"/>
              </a:spcAft>
              <a:buFont typeface="Arial" panose="020B0604020202020204" pitchFamily="34" charset="0"/>
              <a:buChar char="•"/>
            </a:pPr>
            <a:r>
              <a:rPr lang="he-IL" sz="1700" b="1" dirty="0">
                <a:solidFill>
                  <a:srgbClr val="333399"/>
                </a:solidFill>
                <a:latin typeface="David" panose="020E0502060401010101" pitchFamily="34" charset="-79"/>
                <a:ea typeface="Calibri"/>
                <a:cs typeface="David" panose="020E0502060401010101" pitchFamily="34" charset="-79"/>
              </a:rPr>
              <a:t>החלפת תאורה לפני לד משטח עליון.</a:t>
            </a:r>
          </a:p>
          <a:p>
            <a:pPr lvl="0">
              <a:lnSpc>
                <a:spcPct val="107000"/>
              </a:lnSpc>
              <a:spcAft>
                <a:spcPts val="800"/>
              </a:spcAft>
              <a:buFont typeface="Arial" panose="020B0604020202020204" pitchFamily="34" charset="0"/>
              <a:buChar char="•"/>
            </a:pPr>
            <a:r>
              <a:rPr lang="he-IL" sz="1700" b="1" dirty="0">
                <a:solidFill>
                  <a:srgbClr val="333399"/>
                </a:solidFill>
                <a:latin typeface="David" panose="020E0502060401010101" pitchFamily="34" charset="-79"/>
                <a:ea typeface="Calibri"/>
                <a:cs typeface="David" panose="020E0502060401010101" pitchFamily="34" charset="-79"/>
              </a:rPr>
              <a:t>החלפת מערכת </a:t>
            </a:r>
            <a:r>
              <a:rPr lang="he-IL" sz="1700" b="1" dirty="0" err="1">
                <a:solidFill>
                  <a:srgbClr val="333399"/>
                </a:solidFill>
                <a:latin typeface="David" panose="020E0502060401010101" pitchFamily="34" charset="-79"/>
                <a:ea typeface="Calibri"/>
                <a:cs typeface="David" panose="020E0502060401010101" pitchFamily="34" charset="-79"/>
              </a:rPr>
              <a:t>השקייה</a:t>
            </a:r>
            <a:r>
              <a:rPr lang="he-IL" sz="1700" b="1" dirty="0">
                <a:solidFill>
                  <a:srgbClr val="333399"/>
                </a:solidFill>
                <a:latin typeface="David" panose="020E0502060401010101" pitchFamily="34" charset="-79"/>
                <a:ea typeface="Calibri"/>
                <a:cs typeface="David" panose="020E0502060401010101" pitchFamily="34" charset="-79"/>
              </a:rPr>
              <a:t> .</a:t>
            </a:r>
          </a:p>
          <a:p>
            <a:pPr lvl="0">
              <a:lnSpc>
                <a:spcPct val="107000"/>
              </a:lnSpc>
              <a:spcAft>
                <a:spcPts val="800"/>
              </a:spcAft>
              <a:buFont typeface="Arial" panose="020B0604020202020204" pitchFamily="34" charset="0"/>
              <a:buChar char="•"/>
            </a:pPr>
            <a:r>
              <a:rPr lang="he-IL" sz="1700" b="1" dirty="0">
                <a:solidFill>
                  <a:srgbClr val="333399"/>
                </a:solidFill>
                <a:latin typeface="David" panose="020E0502060401010101" pitchFamily="34" charset="-79"/>
                <a:ea typeface="Calibri"/>
                <a:cs typeface="David" panose="020E0502060401010101" pitchFamily="34" charset="-79"/>
              </a:rPr>
              <a:t>גיזום עצים.</a:t>
            </a:r>
          </a:p>
          <a:p>
            <a:pPr lvl="0">
              <a:lnSpc>
                <a:spcPct val="107000"/>
              </a:lnSpc>
              <a:spcAft>
                <a:spcPts val="800"/>
              </a:spcAft>
              <a:buFont typeface="Arial" panose="020B0604020202020204" pitchFamily="34" charset="0"/>
              <a:buChar char="•"/>
            </a:pPr>
            <a:r>
              <a:rPr lang="he-IL" sz="1700" b="1" dirty="0">
                <a:solidFill>
                  <a:srgbClr val="333399"/>
                </a:solidFill>
                <a:latin typeface="David" panose="020E0502060401010101" pitchFamily="34" charset="-79"/>
                <a:ea typeface="Calibri"/>
                <a:cs typeface="David" panose="020E0502060401010101" pitchFamily="34" charset="-79"/>
              </a:rPr>
              <a:t>התקנת לוח תמונות הנופלים עם קוד </a:t>
            </a:r>
            <a:r>
              <a:rPr lang="en-US" sz="1700" b="1" dirty="0">
                <a:solidFill>
                  <a:srgbClr val="333399"/>
                </a:solidFill>
                <a:latin typeface="David" panose="020E0502060401010101" pitchFamily="34" charset="-79"/>
                <a:ea typeface="Calibri"/>
                <a:cs typeface="David" panose="020E0502060401010101" pitchFamily="34" charset="-79"/>
              </a:rPr>
              <a:t>QR </a:t>
            </a:r>
            <a:r>
              <a:rPr lang="he-IL" sz="1700" b="1" dirty="0">
                <a:solidFill>
                  <a:srgbClr val="333399"/>
                </a:solidFill>
                <a:latin typeface="David" panose="020E0502060401010101" pitchFamily="34" charset="-79"/>
                <a:ea typeface="Calibri"/>
                <a:cs typeface="David" panose="020E0502060401010101" pitchFamily="34" charset="-79"/>
              </a:rPr>
              <a:t> לאתר יזכור.</a:t>
            </a:r>
          </a:p>
          <a:p>
            <a:pPr lvl="0">
              <a:lnSpc>
                <a:spcPct val="107000"/>
              </a:lnSpc>
              <a:spcAft>
                <a:spcPts val="800"/>
              </a:spcAft>
              <a:buFont typeface="Arial" panose="020B0604020202020204" pitchFamily="34" charset="0"/>
              <a:buChar char="•"/>
            </a:pPr>
            <a:r>
              <a:rPr lang="he-IL" sz="1700" b="1" dirty="0">
                <a:solidFill>
                  <a:srgbClr val="333399"/>
                </a:solidFill>
                <a:latin typeface="David" panose="020E0502060401010101" pitchFamily="34" charset="-79"/>
                <a:ea typeface="Calibri"/>
                <a:cs typeface="David" panose="020E0502060401010101" pitchFamily="34" charset="-79"/>
              </a:rPr>
              <a:t>ביקורת כיבוי אש .</a:t>
            </a:r>
          </a:p>
          <a:p>
            <a:pPr lvl="0">
              <a:lnSpc>
                <a:spcPct val="107000"/>
              </a:lnSpc>
              <a:spcAft>
                <a:spcPts val="800"/>
              </a:spcAft>
              <a:buFont typeface="Arial" panose="020B0604020202020204" pitchFamily="34" charset="0"/>
              <a:buChar char="•"/>
            </a:pPr>
            <a:r>
              <a:rPr lang="he-IL" sz="1700" b="1" dirty="0">
                <a:solidFill>
                  <a:srgbClr val="333399"/>
                </a:solidFill>
                <a:latin typeface="David" panose="020E0502060401010101" pitchFamily="34" charset="-79"/>
                <a:ea typeface="Calibri"/>
                <a:cs typeface="David" panose="020E0502060401010101" pitchFamily="34" charset="-79"/>
              </a:rPr>
              <a:t>ביקורת שנתית למערכת החשמל.</a:t>
            </a:r>
          </a:p>
          <a:p>
            <a:pPr lvl="0">
              <a:lnSpc>
                <a:spcPct val="107000"/>
              </a:lnSpc>
              <a:spcAft>
                <a:spcPts val="800"/>
              </a:spcAft>
              <a:buFont typeface="Arial" panose="020B0604020202020204" pitchFamily="34" charset="0"/>
              <a:buChar char="•"/>
            </a:pPr>
            <a:r>
              <a:rPr lang="he-IL" sz="1700" b="1" dirty="0">
                <a:solidFill>
                  <a:srgbClr val="333399"/>
                </a:solidFill>
                <a:latin typeface="David" panose="020E0502060401010101" pitchFamily="34" charset="-79"/>
                <a:ea typeface="Calibri"/>
                <a:cs typeface="David" panose="020E0502060401010101" pitchFamily="34" charset="-79"/>
              </a:rPr>
              <a:t>חידוש ביטוח  אלמנטרי כולל צד ג.</a:t>
            </a:r>
          </a:p>
          <a:p>
            <a:pPr lvl="0">
              <a:lnSpc>
                <a:spcPct val="107000"/>
              </a:lnSpc>
              <a:spcAft>
                <a:spcPts val="800"/>
              </a:spcAft>
              <a:buFont typeface="Arial" panose="020B0604020202020204" pitchFamily="34" charset="0"/>
              <a:buChar char="•"/>
            </a:pPr>
            <a:r>
              <a:rPr lang="he-IL" sz="1700" b="1" dirty="0">
                <a:solidFill>
                  <a:srgbClr val="333399"/>
                </a:solidFill>
                <a:latin typeface="David" panose="020E0502060401010101" pitchFamily="34" charset="-79"/>
                <a:ea typeface="Calibri"/>
                <a:cs typeface="David" panose="020E0502060401010101" pitchFamily="34" charset="-79"/>
              </a:rPr>
              <a:t>תחזוקה ואחזקה שוטפת של הגינון , מערכות החשמל, ומתקני האתר.</a:t>
            </a:r>
          </a:p>
          <a:p>
            <a:pPr lvl="0">
              <a:lnSpc>
                <a:spcPct val="107000"/>
              </a:lnSpc>
              <a:spcAft>
                <a:spcPts val="800"/>
              </a:spcAft>
              <a:buFont typeface="Arial" panose="020B0604020202020204" pitchFamily="34" charset="0"/>
              <a:buChar char="•"/>
            </a:pPr>
            <a:endParaRPr lang="he-IL" sz="17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Arial" panose="020B0604020202020204" pitchFamily="34" charset="0"/>
              <a:buChar char="•"/>
            </a:pPr>
            <a:endParaRPr lang="he-IL" sz="2000" b="1" dirty="0">
              <a:solidFill>
                <a:srgbClr val="333399"/>
              </a:solidFill>
              <a:latin typeface="David" panose="020E0502060401010101" pitchFamily="34" charset="-79"/>
              <a:ea typeface="Calibri"/>
              <a:cs typeface="David" panose="020E0502060401010101" pitchFamily="34" charset="-79"/>
            </a:endParaRPr>
          </a:p>
          <a:p>
            <a:pPr>
              <a:lnSpc>
                <a:spcPct val="107000"/>
              </a:lnSpc>
              <a:spcAft>
                <a:spcPts val="800"/>
              </a:spcAft>
              <a:buFont typeface="Wingdings" pitchFamily="2" charset="2"/>
              <a:buChar char="ü"/>
            </a:pPr>
            <a:endParaRPr lang="en-US" sz="2000" b="1" dirty="0">
              <a:solidFill>
                <a:srgbClr val="333399"/>
              </a:solidFill>
              <a:latin typeface="David" panose="020E0502060401010101" pitchFamily="34" charset="-79"/>
              <a:ea typeface="Calibri"/>
              <a:cs typeface="David" panose="020E0502060401010101" pitchFamily="34" charset="-79"/>
            </a:endParaRPr>
          </a:p>
          <a:p>
            <a:pPr marL="0" indent="0">
              <a:buFont typeface="Wingdings" panose="05000000000000000000" pitchFamily="2" charset="2"/>
              <a:buNone/>
              <a:defRPr/>
            </a:pPr>
            <a:endParaRPr lang="he-IL" sz="2800" b="1" dirty="0">
              <a:solidFill>
                <a:srgbClr val="000099"/>
              </a:solidFill>
              <a:latin typeface="David" panose="020E0502060401010101" pitchFamily="34" charset="-79"/>
              <a:cs typeface="David" panose="020E0502060401010101" pitchFamily="34" charset="-79"/>
            </a:endParaRPr>
          </a:p>
        </p:txBody>
      </p:sp>
      <p:sp>
        <p:nvSpPr>
          <p:cNvPr id="4" name="לחצן פעולה: קדימה או הבא 3">
            <a:hlinkClick r:id="rId2" action="ppaction://hlinksldjump"/>
            <a:extLst>
              <a:ext uri="{FF2B5EF4-FFF2-40B4-BE49-F238E27FC236}">
                <a16:creationId xmlns:a16="http://schemas.microsoft.com/office/drawing/2014/main" id="{D95D7DB8-64CF-85CB-D8A1-317348C061CD}"/>
              </a:ext>
            </a:extLst>
          </p:cNvPr>
          <p:cNvSpPr/>
          <p:nvPr/>
        </p:nvSpPr>
        <p:spPr bwMode="auto">
          <a:xfrm>
            <a:off x="2267744" y="5726197"/>
            <a:ext cx="1042416" cy="1042416"/>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06247283"/>
      </p:ext>
    </p:extLst>
  </p:cSld>
  <p:clrMapOvr>
    <a:masterClrMapping/>
  </p:clrMapOvr>
  <p:transition spd="slow"/>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2866</TotalTime>
  <Words>1846</Words>
  <Application>Microsoft Office PowerPoint</Application>
  <PresentationFormat>‫הצגה על המסך (4:3)</PresentationFormat>
  <Paragraphs>274</Paragraphs>
  <Slides>37</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37</vt:i4>
      </vt:variant>
    </vt:vector>
  </HeadingPairs>
  <TitlesOfParts>
    <vt:vector size="43" baseType="lpstr">
      <vt:lpstr>Arial</vt:lpstr>
      <vt:lpstr>Calibri</vt:lpstr>
      <vt:lpstr>David</vt:lpstr>
      <vt:lpstr>Times New Roman</vt:lpstr>
      <vt:lpstr>Wingdings</vt:lpstr>
      <vt:lpstr>Proposal</vt:lpstr>
      <vt:lpstr>עמותת חיל משאבי האנוש(שלישות) אסיפה כללית מס' 14 21 מאי 2024</vt:lpstr>
      <vt:lpstr>סדר היום</vt:lpstr>
      <vt:lpstr>החזון</vt:lpstr>
      <vt:lpstr>מטרות</vt:lpstr>
      <vt:lpstr>עבר הווה ועתיד</vt:lpstr>
      <vt:lpstr>מוסדות העמותה</vt:lpstr>
      <vt:lpstr>אירועים שנתיים </vt:lpstr>
      <vt:lpstr>פעילות משותפת עם החיל</vt:lpstr>
      <vt:lpstr>פעילות העמותה באתר הנצחה </vt:lpstr>
      <vt:lpstr>ביקורת משרד הביטחון באתר הנצחה </vt:lpstr>
      <vt:lpstr>ביקורת משרד הביטחון באתר הנצחה </vt:lpstr>
      <vt:lpstr>פעילות עיריית רמת-גן באתר הנצחה </vt:lpstr>
      <vt:lpstr>תוספת  תקציב לשנת 2023</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חברי מוסדות העמותה הנהלת העמותה</vt:lpstr>
      <vt:lpstr>חברי מוסדות העמותה</vt:lpstr>
      <vt:lpstr>מייסדי העמותה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ישיבת הנהלת עמותת "ידידי חיל השלישות" מיום 18 ספט' 2011</dc:title>
  <dc:creator>dror</dc:creator>
  <cp:lastModifiedBy>yuval golan</cp:lastModifiedBy>
  <cp:revision>557</cp:revision>
  <cp:lastPrinted>2023-05-21T13:56:54Z</cp:lastPrinted>
  <dcterms:created xsi:type="dcterms:W3CDTF">2011-09-18T09:44:30Z</dcterms:created>
  <dcterms:modified xsi:type="dcterms:W3CDTF">2024-05-20T16:13:31Z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1690599</vt:lpwstr>
  </property>
  <property fmtid="{D5CDD505-2E9C-101B-9397-08002B2CF9AE}" pid="3" name="NXPowerLiteSettings">
    <vt:lpwstr>F7000400038000</vt:lpwstr>
  </property>
  <property fmtid="{D5CDD505-2E9C-101B-9397-08002B2CF9AE}" pid="4" name="NXPowerLiteVersion">
    <vt:lpwstr>S10.0.0</vt:lpwstr>
  </property>
</Properties>
</file>