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1" r:id="rId1"/>
  </p:sldMasterIdLst>
  <p:notesMasterIdLst>
    <p:notesMasterId r:id="rId45"/>
  </p:notesMasterIdLst>
  <p:handoutMasterIdLst>
    <p:handoutMasterId r:id="rId46"/>
  </p:handoutMasterIdLst>
  <p:sldIdLst>
    <p:sldId id="406" r:id="rId2"/>
    <p:sldId id="365" r:id="rId3"/>
    <p:sldId id="470" r:id="rId4"/>
    <p:sldId id="407" r:id="rId5"/>
    <p:sldId id="366" r:id="rId6"/>
    <p:sldId id="367" r:id="rId7"/>
    <p:sldId id="368" r:id="rId8"/>
    <p:sldId id="386" r:id="rId9"/>
    <p:sldId id="363" r:id="rId10"/>
    <p:sldId id="466" r:id="rId11"/>
    <p:sldId id="404" r:id="rId12"/>
    <p:sldId id="447" r:id="rId13"/>
    <p:sldId id="449" r:id="rId14"/>
    <p:sldId id="405" r:id="rId15"/>
    <p:sldId id="432" r:id="rId16"/>
    <p:sldId id="433" r:id="rId17"/>
    <p:sldId id="434" r:id="rId18"/>
    <p:sldId id="461" r:id="rId19"/>
    <p:sldId id="462" r:id="rId20"/>
    <p:sldId id="469" r:id="rId21"/>
    <p:sldId id="438" r:id="rId22"/>
    <p:sldId id="452" r:id="rId23"/>
    <p:sldId id="456" r:id="rId24"/>
    <p:sldId id="453" r:id="rId25"/>
    <p:sldId id="454" r:id="rId26"/>
    <p:sldId id="455" r:id="rId27"/>
    <p:sldId id="457" r:id="rId28"/>
    <p:sldId id="458" r:id="rId29"/>
    <p:sldId id="464" r:id="rId30"/>
    <p:sldId id="459" r:id="rId31"/>
    <p:sldId id="424" r:id="rId32"/>
    <p:sldId id="427" r:id="rId33"/>
    <p:sldId id="428" r:id="rId34"/>
    <p:sldId id="429" r:id="rId35"/>
    <p:sldId id="431" r:id="rId36"/>
    <p:sldId id="451" r:id="rId37"/>
    <p:sldId id="465" r:id="rId38"/>
    <p:sldId id="467" r:id="rId39"/>
    <p:sldId id="468" r:id="rId40"/>
    <p:sldId id="423" r:id="rId41"/>
    <p:sldId id="403" r:id="rId42"/>
    <p:sldId id="422" r:id="rId43"/>
    <p:sldId id="421" r:id="rId44"/>
  </p:sldIdLst>
  <p:sldSz cx="9144000" cy="6858000" type="screen4x3"/>
  <p:notesSz cx="6889750" cy="1002188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99"/>
    <a:srgbClr val="0033CC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32" autoAdjust="0"/>
    <p:restoredTop sz="91863" autoAdjust="0"/>
  </p:normalViewPr>
  <p:slideViewPr>
    <p:cSldViewPr>
      <p:cViewPr varScale="1">
        <p:scale>
          <a:sx n="83" d="100"/>
          <a:sy n="83" d="100"/>
        </p:scale>
        <p:origin x="14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04563" y="0"/>
            <a:ext cx="29851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2" tIns="48316" rIns="96632" bIns="48316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9" y="0"/>
            <a:ext cx="29851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2" tIns="48316" rIns="96632" bIns="48316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04563" y="9518650"/>
            <a:ext cx="29851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2" tIns="48316" rIns="96632" bIns="48316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9" y="9518650"/>
            <a:ext cx="2985187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32" tIns="48316" rIns="96632" bIns="48316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300"/>
            </a:lvl1pPr>
          </a:lstStyle>
          <a:p>
            <a:pPr>
              <a:defRPr/>
            </a:pPr>
            <a:fld id="{087D9180-DF49-4CF8-96AA-B3263756F5A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7629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563" y="0"/>
            <a:ext cx="2985187" cy="501650"/>
          </a:xfrm>
          <a:prstGeom prst="rect">
            <a:avLst/>
          </a:prstGeom>
        </p:spPr>
        <p:txBody>
          <a:bodyPr vert="horz" lIns="91447" tIns="45723" rIns="91447" bIns="4572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9" y="0"/>
            <a:ext cx="2985187" cy="501650"/>
          </a:xfrm>
          <a:prstGeom prst="rect">
            <a:avLst/>
          </a:prstGeom>
        </p:spPr>
        <p:txBody>
          <a:bodyPr vert="horz" lIns="91447" tIns="45723" rIns="91447" bIns="45723" rtlCol="1"/>
          <a:lstStyle>
            <a:lvl1pPr algn="l">
              <a:defRPr sz="1200"/>
            </a:lvl1pPr>
          </a:lstStyle>
          <a:p>
            <a:fld id="{9E2CAD50-8F35-4820-B6FB-A5F3E1BF19FF}" type="datetimeFigureOut">
              <a:rPr lang="he-IL" smtClean="0"/>
              <a:t>י"ט/אייר/תשפ"ה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4125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7" tIns="45723" rIns="91447" bIns="4572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9134" y="4822826"/>
            <a:ext cx="5511483" cy="3946525"/>
          </a:xfrm>
          <a:prstGeom prst="rect">
            <a:avLst/>
          </a:prstGeom>
        </p:spPr>
        <p:txBody>
          <a:bodyPr vert="horz" lIns="91447" tIns="45723" rIns="91447" bIns="45723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4563" y="9520238"/>
            <a:ext cx="2985187" cy="501650"/>
          </a:xfrm>
          <a:prstGeom prst="rect">
            <a:avLst/>
          </a:prstGeom>
        </p:spPr>
        <p:txBody>
          <a:bodyPr vert="horz" lIns="91447" tIns="45723" rIns="91447" bIns="4572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9" y="9520238"/>
            <a:ext cx="2985187" cy="501650"/>
          </a:xfrm>
          <a:prstGeom prst="rect">
            <a:avLst/>
          </a:prstGeom>
        </p:spPr>
        <p:txBody>
          <a:bodyPr vert="horz" lIns="91447" tIns="45723" rIns="91447" bIns="45723" rtlCol="1" anchor="b"/>
          <a:lstStyle>
            <a:lvl1pPr algn="l">
              <a:defRPr sz="1200"/>
            </a:lvl1pPr>
          </a:lstStyle>
          <a:p>
            <a:fld id="{09E2762F-B695-433C-9F79-FFB71F92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937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e-IL" noProof="0"/>
              <a:t>לחץ כדי לערוך סגנון כותרת משנה של תבנית בסיס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F3C5-0C7B-427A-87A9-152FF41F975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4333592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189CB-DBDF-4DA7-96FC-384882A18C6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3295142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735A-C99F-418D-9B11-2BB2BAE78C7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238034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1DAD-BF7C-4F97-8A86-56CD21C7734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197925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48F83-B14B-4DE0-87F9-F2B95DC930B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8231006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F513-BC66-486C-BA62-B75C7CE2395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9866625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6337B-3A46-4A9F-B274-2185A0A4AF9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4211327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7993-3776-4144-9851-BE24D1A9130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864373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118E-1BD4-4B0B-B99D-2F5CBC3659A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4716246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29D9-D663-4CAD-BCAB-7E5D2297FD3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0470481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50D53-81EC-44B6-8B21-F0AD52FEC85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9856816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3762496-4ABD-46E2-81EE-A8B1E88C590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ransition spd="slow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489702" cy="2442342"/>
          </a:xfrm>
        </p:spPr>
        <p:txBody>
          <a:bodyPr/>
          <a:lstStyle/>
          <a:p>
            <a:pPr eaLnBrk="1" hangingPunct="1">
              <a:defRPr/>
            </a:pP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עמותת חיל משאבי האנוש(שלישות)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אסיפה כללית מס' 15</a:t>
            </a:r>
            <a:b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27 מאי 2025</a:t>
            </a:r>
            <a:endParaRPr lang="en-US" sz="4400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852936"/>
            <a:ext cx="6400800" cy="1440160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>
                <a:solidFill>
                  <a:srgbClr val="3333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במסגרת ביקור בקבוצת בזן</a:t>
            </a:r>
            <a:endParaRPr lang="en-US" b="1" dirty="0">
              <a:solidFill>
                <a:srgbClr val="3333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990865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6CEA4-3163-C149-9B20-39117D365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1E5125-EDA8-480E-D607-DC4E6802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6454080" cy="491341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העמותה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2D66AA3-625F-EE1E-53A9-916664D15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786299"/>
            <a:ext cx="6400800" cy="6048672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u="sng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  <a:hlinkClick r:id="rId2" action="ppaction://hlinksldjump"/>
              </a:rPr>
              <a:t>אחזקה </a:t>
            </a:r>
            <a:endParaRPr lang="he-IL" sz="1800" b="1" u="sng" dirty="0">
              <a:solidFill>
                <a:srgbClr val="FF0000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גינון חידוש צמחיה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הנגשת שביל גישה דרומי.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ביקורות בטיחות וכיבוי אש.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ניקיון ותחזוקת קירות הנצחה.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החלפת כיסוי  במבוק בגדר המערבית.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החלפת דלתות שירותים.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.ביקורת שנתית למערכת החשמל.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חידוש ביטוח  אלמנטרי כולל צד ג.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u="sng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  <a:hlinkClick r:id="rId3" action="ppaction://hlinksldjump"/>
              </a:rPr>
              <a:t>הנצחה</a:t>
            </a:r>
            <a:r>
              <a:rPr lang="he-IL" sz="1800" b="1" u="sng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הקמת "שביל הנופלים" במרכז אתר הנצחה עם תמונה של כול חלל וקוד </a:t>
            </a:r>
            <a:r>
              <a:rPr lang="en-US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QR</a:t>
            </a: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לקבלת מידע על כול חלל.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14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4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16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281854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54080" cy="491341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העמותה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786299"/>
            <a:ext cx="6400800" cy="6048672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u="sng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  <a:hlinkClick r:id="rId2" action="ppaction://hlinksldjump"/>
              </a:rPr>
              <a:t>חדר המורשת</a:t>
            </a:r>
            <a:endParaRPr lang="he-IL" sz="1800" b="1" u="sng" dirty="0">
              <a:solidFill>
                <a:srgbClr val="FF0000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לוח עם תמונות הנופלים בחדר ההנצחה והמורשת.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התקנת עמדת </a:t>
            </a:r>
            <a:r>
              <a:rPr lang="he-IL" sz="18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מולטמדיה</a:t>
            </a: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 בחדר המורשת.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הנצחת מלחמת "חרבות ברזל "בחדר המורשת והנצחה.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. תיקון מערכת שמע ומטריצה  בחדר המורשת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החלפת אוגדני </a:t>
            </a:r>
            <a:r>
              <a:rPr lang="he-IL" sz="18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זכרון</a:t>
            </a: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1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חידוש ואיטום גג חדר המורשת.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he-IL" sz="1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624728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54080" cy="491341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ביקורת משרד הביטחון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786299"/>
            <a:ext cx="6400800" cy="604867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8CA8619-6944-9F48-D3C6-7D78DF270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5" y="908720"/>
            <a:ext cx="4392488" cy="57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5786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54080" cy="491341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ביקורת משרד הביטחון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786299"/>
            <a:ext cx="6400800" cy="6048672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643150C-495C-7F35-C2B7-2EA82274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73" y="960546"/>
            <a:ext cx="5620534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5669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עיריית רמת-גן באתר הנצחה 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הקמת גינות חדשות בסמוך קירות הנצחה.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הנגשת אתר הנצחה לחללי גוש דן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פינוי אשפה וגזם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ניקיון באתר ע"י מטאטא כביש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גינון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אחזקה שוטפת של הגידור והשערים באתר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צביעה ותיקון ספסלים , תרנים, עמודים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גיזום עצים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תיקוני חשמל עפ"י צורך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421915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דרישת </a:t>
            </a:r>
            <a:r>
              <a:rPr lang="he-IL" b="1" u="sng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תוספת  התקציב </a:t>
            </a: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לשנת 2025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124744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שיקום מדשאה מרכזית -17 </a:t>
            </a:r>
            <a:r>
              <a:rPr lang="he-IL" sz="28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אש"ח</a:t>
            </a: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תקציב למורשת -171 </a:t>
            </a:r>
            <a:r>
              <a:rPr lang="he-IL" sz="28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אש"ח</a:t>
            </a: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צביעת חדר מורשת– 5000 ₪.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שיפוץ וחיזוק גדר מערבית- 30 </a:t>
            </a:r>
            <a:r>
              <a:rPr lang="he-IL" sz="2800" b="1" dirty="0" err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אש"ח</a:t>
            </a:r>
            <a:endParaRPr lang="he-IL" sz="28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ניקוי קירות השמות והאנדרטאות -4400 ₪.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החלפת גופי תאורה ללד 2300 ₪ 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FF0000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עדיין לא התקיימה ועדה במשרד הביטחון לאישור תוספת התקציב.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556812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55776" y="2420888"/>
            <a:ext cx="6400800" cy="115212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כל פעילות החברים בעמותה הינה התנדבותית</a:t>
            </a:r>
          </a:p>
        </p:txBody>
      </p:sp>
    </p:spTree>
    <p:extLst>
      <p:ext uri="{BB962C8B-B14F-4D97-AF65-F5344CB8AC3E}">
        <p14:creationId xmlns:p14="http://schemas.microsoft.com/office/powerpoint/2010/main" val="49368524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 ועדת ביקורת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91B5BF1-C003-1AC9-A757-D666AEE13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592620"/>
            <a:ext cx="4680520" cy="62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739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 ועדת ביקורת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C0E4294-D2BE-1731-AA2B-8D49E3EDE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620688"/>
            <a:ext cx="4476401" cy="60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136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 ועדת ביקורת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83CE8E9-A46D-9ECA-26FC-3E1E478BF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637667"/>
            <a:ext cx="4680520" cy="61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173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סדר היום לביקור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B1D6C87-92C5-4E1D-AA14-AEDC3180D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1052736"/>
            <a:ext cx="6643464" cy="54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13:00 עד 14:00 - התכנסות  וארוחת צהרים.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14:00 עד 15:00- מאפייני </a:t>
            </a:r>
            <a:r>
              <a:rPr lang="he-IL" sz="2000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כח</a:t>
            </a: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אדם בתעשייה 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15:00 עד 16:00- הרצאת הכרות בזן.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16:00 עד 16:45- סיור.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16:45 עד 18:00- אסיפה כללית.</a:t>
            </a:r>
          </a:p>
        </p:txBody>
      </p:sp>
    </p:spTree>
    <p:extLst>
      <p:ext uri="{BB962C8B-B14F-4D97-AF65-F5344CB8AC3E}">
        <p14:creationId xmlns:p14="http://schemas.microsoft.com/office/powerpoint/2010/main" val="236682907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253F0-5A2F-B85B-0373-636038F03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705538-5F41-4679-4C70-CDD47031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 ועדת ביקורת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4A02890-ADEC-C2D4-6486-CDF5F114F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836712"/>
            <a:ext cx="5934903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403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0DAD5F7-E42E-14B1-922D-40B0D97E9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835735"/>
            <a:ext cx="4320480" cy="602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9964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B3C3267-3723-B95A-A5DD-2A5F51C7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692696"/>
            <a:ext cx="5134692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7586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64CFB5A-38C1-F29A-807E-ECF53F684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727897"/>
            <a:ext cx="5287113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2215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558C199-717C-07C2-4ED5-46130670E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3" y="666576"/>
            <a:ext cx="4759216" cy="60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265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77EE7B5-F2C9-A978-53FD-18EB1D30C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548680"/>
            <a:ext cx="5381255" cy="64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49181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80B7331-B5D0-F22A-7C62-008CEBE08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646" y="593465"/>
            <a:ext cx="4695738" cy="63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997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3108127-27E1-BB75-9CEF-1B7A300A5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692695"/>
            <a:ext cx="5410787" cy="61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0012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C874412-055D-B178-7058-57565B6D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837521"/>
            <a:ext cx="4968552" cy="601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6488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6E5DD-382E-30FC-0563-58A8578DD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DC5B008-08F8-79C9-0679-25453C79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דוחות כספיים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1E89854-0371-735A-7DE7-63A0B4BE9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692695"/>
            <a:ext cx="4923278" cy="6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5560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3A49B-0422-9F5F-730F-01808E66E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4D3F305-5B6E-B1A1-2B4C-89F09AEBC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סדר היום אסיפה כללית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4C27538-28AB-FEB8-1D7C-6A4C8AAF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1052736"/>
            <a:ext cx="6643464" cy="54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16:30 עד 17:00 – התכנסות.  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17:00 עד 18:00- נושאים על סדר היום כמפורט: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דו"ח הנהלה.</a:t>
            </a:r>
            <a:endParaRPr lang="en-US" sz="20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דו"ח ועדת ביקורת.</a:t>
            </a:r>
            <a:endParaRPr lang="en-US" sz="20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אישור דוחות כספיים והדו"ח המילולי לשנת 2024.</a:t>
            </a:r>
            <a:endParaRPr lang="en-US" sz="20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אישור עדכון תקציב לשנת 2025 ותכנון תקציב לשנת 2026.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אישור המשך התקשרות עם משרד רו"ח שמואל שרון והילה חסון.</a:t>
            </a:r>
            <a:endParaRPr lang="en-US" sz="20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>
              <a:buFont typeface="+mj-lt"/>
              <a:buAutoNum type="arabicPeriod"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סא"ל מיל' אשר </a:t>
            </a:r>
            <a:r>
              <a:rPr lang="he-IL" sz="2000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מייבסקי</a:t>
            </a: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- אישור סיום תפקיד כיו"ר ועדת הביקורת ומינוי לחבר הנהלת העמותה.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אל"מ מיל' יוסי ברקו –אישור מינוי יו"ר ועדת הביקורת 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סא"ל מיל' חן יהלום – אישור מינוי כחברת ועדת הביקורת.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0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שיחה חופשית.</a:t>
            </a:r>
            <a:r>
              <a:rPr lang="he-IL" sz="18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he-IL" sz="20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10453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11760" y="116632"/>
            <a:ext cx="6400800" cy="57606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e-IL" sz="40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עדכון תקציב לשנת 2025 ותכנון תקציב לשנת 2026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7AEDC85-CCA7-779B-643A-16EC267DB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119498"/>
            <a:ext cx="4464496" cy="546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2741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FE4079B-1C47-4608-9D95-47B4A6D1E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11" y="4174715"/>
            <a:ext cx="6997589" cy="26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52429F2-FC69-4A21-9B7E-7827CFCF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10" y="0"/>
            <a:ext cx="6997589" cy="41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9549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CD1F78-D88D-B640-2E00-A900B48E1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0"/>
            <a:ext cx="284380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214483C-B62E-B687-ED22-E06A9088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257600"/>
            <a:ext cx="28438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B0E1134-006D-D953-A9FC-776519B1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343"/>
            <a:ext cx="4176465" cy="6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9050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75815CD-ADF1-F5CD-2380-3AB754935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0"/>
            <a:ext cx="3269095" cy="684522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EBF3461-98BF-C2B5-0548-E98E5DBCB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12778"/>
            <a:ext cx="3744416" cy="68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4665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8D479BD0-8E8C-A09B-1865-76D672145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3939902" cy="695739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3E08755-3F35-7AC3-7695-6959D6565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0"/>
            <a:ext cx="356388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115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57B9496-1874-68EB-B75B-379D9AFE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98" y="25354"/>
            <a:ext cx="6965302" cy="448213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7293376-8C49-3510-2D91-F704E9918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23" y="4331905"/>
            <a:ext cx="7027623" cy="32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79047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891C5CE6-B3BD-4CD0-8DCE-35F79E9F6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לחצן פעולה: קדימה או הבא 1">
            <a:hlinkClick r:id="rId2" action="ppaction://hlinksldjump"/>
            <a:extLst>
              <a:ext uri="{FF2B5EF4-FFF2-40B4-BE49-F238E27FC236}">
                <a16:creationId xmlns:a16="http://schemas.microsoft.com/office/drawing/2014/main" id="{D0155969-40F6-0DAC-0D1C-D538805B97AE}"/>
              </a:ext>
            </a:extLst>
          </p:cNvPr>
          <p:cNvSpPr/>
          <p:nvPr/>
        </p:nvSpPr>
        <p:spPr bwMode="auto">
          <a:xfrm>
            <a:off x="8028384" y="5815584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8CF73201-6FD2-494A-B05C-542B17EFAF5C" descr="PHOTO-2023-11-15-12-53-34.jpg">
            <a:extLst>
              <a:ext uri="{FF2B5EF4-FFF2-40B4-BE49-F238E27FC236}">
                <a16:creationId xmlns:a16="http://schemas.microsoft.com/office/drawing/2014/main" id="{BB7363A5-1B23-0D07-82E3-E6FB7155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46" y="0"/>
            <a:ext cx="6972267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01568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8BD32-2A46-470F-62AA-C9D5BD190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A81CCABA-33C6-A697-B090-9A3B74FA1B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E6C16A4-0B12-6F9D-2ED7-E74849BC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80" y="3276600"/>
            <a:ext cx="7010719" cy="35814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7DE8AE7-4446-143F-F2D9-6980BF830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39" y="41997"/>
            <a:ext cx="7010719" cy="3286584"/>
          </a:xfrm>
          <a:prstGeom prst="rect">
            <a:avLst/>
          </a:prstGeom>
        </p:spPr>
      </p:pic>
      <p:sp>
        <p:nvSpPr>
          <p:cNvPr id="2" name="לחצן פעולה: קדימה או הבא 1">
            <a:hlinkClick r:id="rId4" action="ppaction://hlinksldjump"/>
            <a:extLst>
              <a:ext uri="{FF2B5EF4-FFF2-40B4-BE49-F238E27FC236}">
                <a16:creationId xmlns:a16="http://schemas.microsoft.com/office/drawing/2014/main" id="{47994FEC-BF27-1A30-2BC5-B84E333375E8}"/>
              </a:ext>
            </a:extLst>
          </p:cNvPr>
          <p:cNvSpPr/>
          <p:nvPr/>
        </p:nvSpPr>
        <p:spPr bwMode="auto">
          <a:xfrm>
            <a:off x="8110642" y="5773587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1057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CE567-A0DC-A6F7-7B05-8058AE4D1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4EFB3EDE-5A36-6089-C4B3-70022934E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DA6A48F-7EDB-2AA7-59EA-C583C0860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88" y="0"/>
            <a:ext cx="3811748" cy="685800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5E3C03A-1095-89C9-B8F8-920D99987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114" y="0"/>
            <a:ext cx="3438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69632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D2AE6-C26D-83E4-BD28-F00A25AA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D986EDFA-2254-2BDB-0FE5-3DC468F403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254AF0B-0958-7959-B0C3-79986687E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13846"/>
            <a:ext cx="6948264" cy="3919210"/>
          </a:xfrm>
          <a:prstGeom prst="rect">
            <a:avLst/>
          </a:prstGeo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4875674-1714-C0FB-C53B-CF02CD81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6948264" cy="291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לחצן פעולה: קדימה או הבא 4">
            <a:hlinkClick r:id="rId4" action="ppaction://hlinksldjump"/>
            <a:extLst>
              <a:ext uri="{FF2B5EF4-FFF2-40B4-BE49-F238E27FC236}">
                <a16:creationId xmlns:a16="http://schemas.microsoft.com/office/drawing/2014/main" id="{2FB35BC5-3CB0-22AF-8CC6-A01CEC21BAF6}"/>
              </a:ext>
            </a:extLst>
          </p:cNvPr>
          <p:cNvSpPr/>
          <p:nvPr/>
        </p:nvSpPr>
        <p:spPr bwMode="auto">
          <a:xfrm>
            <a:off x="1146648" y="5733256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8541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החזון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600200"/>
            <a:ext cx="6499225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  <a:defRPr/>
            </a:pP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לפעול בנושא הנצחה ומורשת של החיל, שמירה והידוק הקשר עם יוצאי החיל, </a:t>
            </a:r>
            <a:r>
              <a:rPr lang="he-IL" sz="2400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פורשיו</a:t>
            </a:r>
            <a:r>
              <a:rPr lang="he-IL" sz="2400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 והמשפחות השכולות וסיוע לחיל במשימותיו.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he-IL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82910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92924" y="1100621"/>
            <a:ext cx="3191036" cy="354196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endParaRPr lang="he-IL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לחצן פעולה: קדימה או הבא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50BDC4ED-6BD8-4AE6-ADD5-64EB418AFA04}"/>
              </a:ext>
            </a:extLst>
          </p:cNvPr>
          <p:cNvSpPr/>
          <p:nvPr/>
        </p:nvSpPr>
        <p:spPr bwMode="auto">
          <a:xfrm>
            <a:off x="8101584" y="5828837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732DBDE-4227-3677-C10F-9112D9EC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85" y="0"/>
            <a:ext cx="6970815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51231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חברי מוסדות העמותה</a:t>
            </a:r>
            <a:b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2000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הנהלת העמותה</a:t>
            </a:r>
            <a:endParaRPr lang="he-IL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לחצן פעולה: קדימה או הבא 4">
            <a:hlinkClick r:id="rId2" action="ppaction://hlinksldjump"/>
            <a:extLst>
              <a:ext uri="{FF2B5EF4-FFF2-40B4-BE49-F238E27FC236}">
                <a16:creationId xmlns:a16="http://schemas.microsoft.com/office/drawing/2014/main" id="{25CE2753-EC79-420E-B8D1-0B95B1FCE483}"/>
              </a:ext>
            </a:extLst>
          </p:cNvPr>
          <p:cNvSpPr/>
          <p:nvPr/>
        </p:nvSpPr>
        <p:spPr bwMode="auto">
          <a:xfrm>
            <a:off x="2685220" y="5586984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F6F9909-8926-E96A-D9CB-27B8962D0E04}"/>
              </a:ext>
            </a:extLst>
          </p:cNvPr>
          <p:cNvSpPr txBox="1"/>
          <p:nvPr/>
        </p:nvSpPr>
        <p:spPr>
          <a:xfrm>
            <a:off x="6876256" y="4941168"/>
            <a:ext cx="2178968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he-IL" sz="9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F7F3277-716B-BEF5-5BDA-7CB37D71D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594" y="889844"/>
            <a:ext cx="220284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חברי ההנהלה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: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אלוף מיל' אורנה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ברביבאי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צבי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וקסברג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– יו"ר.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איתן לוי- מ"מ יו"ר.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יוסי פרץ.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שמואל בן משה.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נחמיה דוידי.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יעקב ברגר.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ישראל עינב.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חיים אשכנזי.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דבורה חסיד.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ניסים ברדה.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משה אלוש.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אריה דהן.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איקה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אברבנל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און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רגוניס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יצחק פוקס.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שלומי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סנדרוסי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מיל' סמי הולצקן</a:t>
            </a: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he-IL" altLang="he-IL" sz="12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תא"ל צחי חפץ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מוטי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לניאדו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גדי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שווץ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עמית שפירא.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משה בנבנישתי.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משה שץ.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ישראל יפת.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6D0FDE2-0997-88C7-5FA7-061B84454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524" y="1273113"/>
            <a:ext cx="2470548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יצחק שני.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אלברט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אלמלם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צביקה לוין.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יוסי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דרמר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- יועץ משפטי.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יורם כרמון.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יצחק ספיר.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נועם אהרון.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אל"מ מיל'  רונית לב.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דרור טוקר- מנכ"ל.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דליה סבג.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ציון אסולין.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מיכאל שר.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יוני נוקד.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סא"ל מיל' חן יהלום.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רס"ן מיל' אמנון </a:t>
            </a:r>
            <a:r>
              <a:rPr kumimoji="0" lang="he-IL" altLang="he-IL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ברטל</a:t>
            </a: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רנ"ג מיל' יעקב קרפ.</a:t>
            </a:r>
            <a:endParaRPr kumimoji="0" lang="en-US" altLang="he-I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28600" marR="0" lvl="0" indent="-22860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6"/>
              <a:tabLst/>
            </a:pPr>
            <a:r>
              <a:rPr kumimoji="0" lang="he-IL" altLang="he-IL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מר אהרון שמשון.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0163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חברי מוסדות העמותה</a:t>
            </a:r>
          </a:p>
        </p:txBody>
      </p:sp>
      <p:sp>
        <p:nvSpPr>
          <p:cNvPr id="5" name="לחצן פעולה: קדימה או הבא 4">
            <a:hlinkClick r:id="rId2" action="ppaction://hlinksldjump"/>
            <a:extLst>
              <a:ext uri="{FF2B5EF4-FFF2-40B4-BE49-F238E27FC236}">
                <a16:creationId xmlns:a16="http://schemas.microsoft.com/office/drawing/2014/main" id="{F3BCA81D-86B0-4DCA-A50A-20C9185D9308}"/>
              </a:ext>
            </a:extLst>
          </p:cNvPr>
          <p:cNvSpPr/>
          <p:nvPr/>
        </p:nvSpPr>
        <p:spPr bwMode="auto">
          <a:xfrm>
            <a:off x="2809505" y="5733256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6F148D7-1827-1DB5-08F7-42C27E584966}"/>
              </a:ext>
            </a:extLst>
          </p:cNvPr>
          <p:cNvSpPr txBox="1"/>
          <p:nvPr/>
        </p:nvSpPr>
        <p:spPr>
          <a:xfrm>
            <a:off x="5615717" y="913724"/>
            <a:ext cx="3168351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חבר ועדת ביקורת 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סא"ל מיל' אשר </a:t>
            </a:r>
            <a:r>
              <a:rPr lang="he-IL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מיבסקי</a:t>
            </a:r>
            <a:r>
              <a:rPr lang="he-I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- יו"ר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אל"מ מיל' יוסי ברקו.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סא"ל מיל' גיל שביט.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משקיפים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רנ"ג צבי ארזי.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r" rtl="1"/>
            <a:r>
              <a:rPr lang="he-I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איש קשר חילי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רנ"ג יוני שוורץ.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מנהל אתר ההנצחה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r" rtl="1">
              <a:buFont typeface="+mj-lt"/>
              <a:buAutoNum type="arabicPeriod"/>
            </a:pPr>
            <a:r>
              <a:rPr lang="he-I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רנ"ג מיל' ניצן גולן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/>
            <a:r>
              <a:rPr lang="he-I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68597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מייסדי העמותה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17068" y="1093695"/>
            <a:ext cx="6643464" cy="57332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משה נתיב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דני רז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בני דקל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ברנר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צפיה גילת (ז"ל).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יצחק שני.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יוסי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דרמר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יוני נוקד.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אשר </a:t>
            </a:r>
            <a:r>
              <a:rPr lang="he-IL" b="1" dirty="0" err="1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מייבסקי</a:t>
            </a: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.</a:t>
            </a:r>
          </a:p>
        </p:txBody>
      </p:sp>
      <p:sp>
        <p:nvSpPr>
          <p:cNvPr id="3" name="לחצן פעולה: קדימה או הבא 2">
            <a:hlinkClick r:id="" action="ppaction://hlinkshowjump?jump=lastslideviewed" highlightClick="1"/>
          </p:cNvPr>
          <p:cNvSpPr/>
          <p:nvPr/>
        </p:nvSpPr>
        <p:spPr bwMode="auto">
          <a:xfrm>
            <a:off x="4860032" y="5589240"/>
            <a:ext cx="1042416" cy="1042416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1844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42356" y="-15483"/>
            <a:ext cx="6400800" cy="121920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מטרות</a:t>
            </a:r>
            <a:endParaRPr lang="en-US" b="1" u="sng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1024" y="836712"/>
            <a:ext cx="6643464" cy="54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לתעד את מורשת החיל, ליזום פעילויות הקשורות בה לשם הנחלתה והטמעתה בקרב המשרתים.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ולסייע לחיל בתחום ההנצחה והמורשת וחיזוק הקשר עם המשפחות השכולות.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אחזקת אתר ההנצחה והנצחת חללי החיל.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לתת סיוע ומענה למשימות חייליות ייחודיות.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לשמירת הקשר בין המשרתים, יוצאי ופורשי החיל על ידי יזום פעילות: מקצועית, חברתית, רווחה, כלכלית ותעסוקתית. </a:t>
            </a: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endParaRPr lang="he-IL" sz="2400" b="1" dirty="0">
              <a:solidFill>
                <a:srgbClr val="333399"/>
              </a:solidFill>
              <a:latin typeface="David" pitchFamily="34" charset="-79"/>
              <a:cs typeface="David" pitchFamily="34" charset="-79"/>
            </a:endParaRPr>
          </a:p>
          <a:p>
            <a:pPr eaLnBrk="1" hangingPunct="1">
              <a:lnSpc>
                <a:spcPct val="80000"/>
              </a:lnSpc>
              <a:buClr>
                <a:srgbClr val="E4005C"/>
              </a:buClr>
              <a:buFont typeface="Wingdings" panose="05000000000000000000" pitchFamily="2" charset="2"/>
              <a:buChar char="§"/>
              <a:defRPr/>
            </a:pPr>
            <a:r>
              <a:rPr lang="he-IL" sz="2400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 לפעול לגיוס משאבים למימוש החזון ומטרות העמותה</a:t>
            </a:r>
            <a:endParaRPr lang="en-US" sz="2400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393263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608112"/>
          </a:xfrm>
        </p:spPr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עבר הווה ועתיד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21024" y="836712"/>
            <a:ext cx="6643464" cy="60212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lvl="8" indent="-342900">
              <a:lnSpc>
                <a:spcPct val="90000"/>
              </a:lnSpc>
              <a:defRPr/>
            </a:pP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עמותת יוצאי </a:t>
            </a:r>
            <a:r>
              <a:rPr lang="he-IL" b="1" dirty="0" err="1">
                <a:solidFill>
                  <a:srgbClr val="000099"/>
                </a:solidFill>
                <a:cs typeface="David" pitchFamily="34" charset="-79"/>
              </a:rPr>
              <a:t>חש"ל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</a:rPr>
              <a:t> נרשמה כחוק באוג' 1990, במשרד המשפטים. </a:t>
            </a:r>
            <a:r>
              <a:rPr lang="he-IL" b="1" dirty="0">
                <a:solidFill>
                  <a:srgbClr val="000099"/>
                </a:solidFill>
                <a:cs typeface="David" pitchFamily="34" charset="-79"/>
                <a:hlinkClick r:id="rId2" action="ppaction://hlinksldjump"/>
              </a:rPr>
              <a:t>רשימת מייסדי העמותה</a:t>
            </a:r>
            <a:endParaRPr lang="en-US" b="1" dirty="0">
              <a:solidFill>
                <a:srgbClr val="000099"/>
              </a:solidFill>
              <a:cs typeface="David" pitchFamily="34" charset="-79"/>
            </a:endParaRPr>
          </a:p>
          <a:p>
            <a:pPr lvl="0"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בחזון מייסדי העמותה הוצבו הערכים של הנצחה ומורשת חיל השלישות.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לאחר שנתיים של עשייה בתחומי ההנצחה והמורשת החיילית, בניסיון להקים אתר הנצחה לחיל השלישות, חדלה העמותה מפעילותה. 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בשנת 2004 חזרה העמותה לפעילות, בתחומי ההנצחה, נעשה ניסיון נוסף להגשים את </a:t>
            </a:r>
            <a:r>
              <a:rPr lang="he-IL" sz="2000" b="1" dirty="0" err="1">
                <a:solidFill>
                  <a:srgbClr val="000099"/>
                </a:solidFill>
                <a:cs typeface="David" pitchFamily="34" charset="-79"/>
              </a:rPr>
              <a:t>חזון</a:t>
            </a: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 הקמת אתר ההנצחה החילי.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העמותה חידשה את פעילותה במרץ 2010 בשמה החדש, "עמותת ידידי חיל השלישות".</a:t>
            </a:r>
            <a:endParaRPr lang="en-US" sz="20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באוג' 2014 התממש החזון, על פי בקשת משרד הביטחון-אגף המשפחות וחיל השלישות, העמותה נרשמה כספק משרד הביטחון לקבלת תקציב, וקיבלה את האחריות על אתר ההנצחה והמורשת בתל השומר.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e-IL" sz="2000" b="1" dirty="0">
                <a:solidFill>
                  <a:srgbClr val="000099"/>
                </a:solidFill>
                <a:cs typeface="David" pitchFamily="34" charset="-79"/>
              </a:rPr>
              <a:t>במאי 2018 שונה שם העמותה ל-"עמותת חיל משאבי האנוש         (שלישות),זאת לאור שינוי שם החיל  לחיל משאבי האנוש.</a:t>
            </a:r>
            <a:r>
              <a:rPr lang="he-IL" sz="2400" b="1" dirty="0">
                <a:solidFill>
                  <a:srgbClr val="000099"/>
                </a:solidFill>
                <a:cs typeface="David" pitchFamily="34" charset="-79"/>
              </a:rPr>
              <a:t>. </a:t>
            </a:r>
            <a:endParaRPr lang="en-US" sz="2400" b="1" dirty="0">
              <a:solidFill>
                <a:srgbClr val="000099"/>
              </a:solidFill>
              <a:cs typeface="David" pitchFamily="34" charset="-79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kern="0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107466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e-IL" b="1" dirty="0">
                <a:solidFill>
                  <a:srgbClr val="000099"/>
                </a:solidFill>
                <a:latin typeface="David" pitchFamily="34" charset="-79"/>
                <a:cs typeface="David" pitchFamily="34" charset="-79"/>
              </a:rPr>
              <a:t>מוסדות העמותה</a:t>
            </a:r>
            <a:endParaRPr lang="en-US" b="1" dirty="0">
              <a:solidFill>
                <a:srgbClr val="000099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125538"/>
            <a:ext cx="6310313" cy="5616575"/>
          </a:xfrm>
        </p:spPr>
        <p:txBody>
          <a:bodyPr/>
          <a:lstStyle/>
          <a:p>
            <a:pPr eaLnBrk="1" hangingPunct="1">
              <a:defRPr/>
            </a:pPr>
            <a:r>
              <a:rPr lang="he-IL" sz="2800" b="1" u="sng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הנהלה 42 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חברים</a:t>
            </a: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יו"ר-תא"ל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צביקה וקסברג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מ"מ יו"ר-תא"ל (מיל') איתן לוי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מנכ"ל-סא"ל (מיל</a:t>
            </a:r>
            <a:r>
              <a:rPr lang="en-US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'</a:t>
            </a: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) דרור טוקר</a:t>
            </a: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3" action="ppaction://hlinksldjump"/>
              </a:rPr>
              <a:t>ועדת בקורת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  <a:hlinkClick r:id="rId3" action="ppaction://hlinksldjump"/>
              </a:rPr>
              <a:t>-3 חברים</a:t>
            </a: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יו"ר-סא"ל (מיל') אשר </a:t>
            </a:r>
            <a:r>
              <a:rPr lang="he-IL" sz="2400" b="1" dirty="0" err="1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מייבסקי</a:t>
            </a: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endParaRPr lang="he-IL" sz="24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משקיפים</a:t>
            </a:r>
            <a:r>
              <a:rPr lang="he-IL" sz="28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-1 חבר</a:t>
            </a:r>
          </a:p>
          <a:p>
            <a:pPr eaLnBrk="1" hangingPunct="1">
              <a:defRPr/>
            </a:pPr>
            <a:endParaRPr lang="he-IL" sz="2800" b="1" dirty="0">
              <a:solidFill>
                <a:srgbClr val="000099"/>
              </a:solidFill>
              <a:effectLst/>
              <a:latin typeface="David" pitchFamily="34" charset="-79"/>
              <a:cs typeface="David" pitchFamily="34" charset="-79"/>
            </a:endParaRPr>
          </a:p>
          <a:p>
            <a:pPr eaLnBrk="1" hangingPunct="1">
              <a:defRPr/>
            </a:pPr>
            <a:r>
              <a:rPr lang="he-IL" sz="2800" b="1" u="sng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מנהל אתר ההנצחה</a:t>
            </a:r>
          </a:p>
          <a:p>
            <a:pPr eaLnBrk="1" hangingPunct="1">
              <a:defRPr/>
            </a:pPr>
            <a:r>
              <a:rPr lang="he-IL" sz="2400" b="1" dirty="0">
                <a:solidFill>
                  <a:srgbClr val="000099"/>
                </a:solidFill>
                <a:effectLst/>
                <a:latin typeface="David" pitchFamily="34" charset="-79"/>
                <a:cs typeface="David" pitchFamily="34" charset="-79"/>
              </a:rPr>
              <a:t>רנ"ג מיל' ניצן גולן</a:t>
            </a:r>
          </a:p>
          <a:p>
            <a:pPr eaLnBrk="1" hangingPunct="1"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1853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אירועים שנתיים</a:t>
            </a:r>
            <a:br>
              <a:rPr lang="he-IL" b="1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</a:br>
            <a:endParaRPr lang="he-IL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764704"/>
            <a:ext cx="6400800" cy="5328592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31B6FD"/>
              </a:buClr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צה"ל ביום הזיכרון.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חיל </a:t>
            </a:r>
            <a:r>
              <a:rPr lang="he-IL" sz="2200" b="1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משאבי האנוש  </a:t>
            </a: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טקס התייחדות לחללי החיל הכללי .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כ- 1900 קצינים, חיילים ואזרחים משתתפים בטקסים.</a:t>
            </a:r>
            <a:endParaRPr lang="he-IL" sz="22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2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נערכים כ- 30 ביקורים של חניכי קורסי הקצינים והחוגרים מבה"ד 11, בהם השתתפו כ – 2200 קצינים וחיילים.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he-IL" b="1" u="sng" dirty="0">
                <a:solidFill>
                  <a:srgbClr val="333399"/>
                </a:solidFill>
                <a:latin typeface="David" pitchFamily="34" charset="-79"/>
                <a:cs typeface="David" pitchFamily="34" charset="-79"/>
              </a:rPr>
              <a:t>פעילות משותפת עם החיל</a:t>
            </a:r>
            <a:endParaRPr lang="he-IL" u="sng" dirty="0">
              <a:solidFill>
                <a:srgbClr val="333399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38400" y="1340768"/>
            <a:ext cx="6400800" cy="506916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אסיפה כללית של העמותה.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ישיבת הנהלה.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חלוקת שי למשפחות חיילים מעוטי יכולת- חולקו 40 תווי קניה ,ו 35 חבילות שי בכל חג, לקראת חג הפסח וראש </a:t>
            </a:r>
            <a:r>
              <a:rPr lang="he-IL" sz="2000" b="1" dirty="0" err="1">
                <a:solidFill>
                  <a:srgbClr val="3333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השנה,תווי</a:t>
            </a:r>
            <a:r>
              <a:rPr lang="he-IL" sz="2000" b="1" dirty="0">
                <a:solidFill>
                  <a:srgbClr val="3333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 הקניה נשלחו ישירות לחיילים, </a:t>
            </a:r>
            <a:r>
              <a:rPr lang="he-IL" sz="2000" b="1" dirty="0" err="1">
                <a:solidFill>
                  <a:srgbClr val="3333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ןחבילות</a:t>
            </a:r>
            <a:r>
              <a:rPr lang="he-IL" sz="2000" b="1" dirty="0">
                <a:solidFill>
                  <a:srgbClr val="333399"/>
                </a:solidFill>
                <a:effectLst/>
                <a:latin typeface="David" pitchFamily="34" charset="-79"/>
                <a:cs typeface="David" pitchFamily="34" charset="-79"/>
                <a:hlinkClick r:id="rId2" action="ppaction://hlinksldjump"/>
              </a:rPr>
              <a:t> השי  נמסרו ישירות לבית משפחת החייל בסיוע משרתי הקבע של החיל, מסורת זו תמשך באופן קבוע בחגים הבאים.</a:t>
            </a:r>
            <a:endParaRPr lang="he-IL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ü"/>
            </a:pPr>
            <a:r>
              <a:rPr lang="he-IL" sz="2000" b="1" dirty="0">
                <a:solidFill>
                  <a:srgbClr val="333399"/>
                </a:solidFill>
                <a:latin typeface="David" panose="020E0502060401010101" pitchFamily="34" charset="-79"/>
                <a:ea typeface="Calibri"/>
                <a:cs typeface="David" panose="020E0502060401010101" pitchFamily="34" charset="-79"/>
              </a:rPr>
              <a:t>שי למשפחות שכולות .</a:t>
            </a:r>
            <a:endParaRPr lang="en-US" sz="2000" b="1" dirty="0">
              <a:solidFill>
                <a:srgbClr val="333399"/>
              </a:solidFill>
              <a:latin typeface="David" panose="020E0502060401010101" pitchFamily="34" charset="-79"/>
              <a:ea typeface="Calibri"/>
              <a:cs typeface="David" panose="020E0502060401010101" pitchFamily="34" charset="-79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he-IL" sz="2800" b="1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604363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3073</TotalTime>
  <Words>1191</Words>
  <Application>Microsoft Office PowerPoint</Application>
  <PresentationFormat>‫הצגה על המסך (4:3)</PresentationFormat>
  <Paragraphs>231</Paragraphs>
  <Slides>43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49" baseType="lpstr">
      <vt:lpstr>Arial</vt:lpstr>
      <vt:lpstr>Calibri</vt:lpstr>
      <vt:lpstr>David</vt:lpstr>
      <vt:lpstr>Times New Roman</vt:lpstr>
      <vt:lpstr>Wingdings</vt:lpstr>
      <vt:lpstr>Proposal</vt:lpstr>
      <vt:lpstr>עמותת חיל משאבי האנוש(שלישות) אסיפה כללית מס' 15 27 מאי 2025</vt:lpstr>
      <vt:lpstr>סדר היום לביקור</vt:lpstr>
      <vt:lpstr>סדר היום אסיפה כללית</vt:lpstr>
      <vt:lpstr>החזון</vt:lpstr>
      <vt:lpstr>מטרות</vt:lpstr>
      <vt:lpstr>עבר הווה ועתיד</vt:lpstr>
      <vt:lpstr>מוסדות העמותה</vt:lpstr>
      <vt:lpstr>אירועים שנתיים </vt:lpstr>
      <vt:lpstr>פעילות משותפת עם החיל</vt:lpstr>
      <vt:lpstr>פעילות העמותה באתר הנצחה </vt:lpstr>
      <vt:lpstr>פעילות העמותה באתר הנצחה </vt:lpstr>
      <vt:lpstr>ביקורת משרד הביטחון באתר הנצחה </vt:lpstr>
      <vt:lpstr>ביקורת משרד הביטחון באתר הנצחה </vt:lpstr>
      <vt:lpstr>פעילות עיריית רמת-גן באתר הנצחה </vt:lpstr>
      <vt:lpstr>דרישת תוספת  התקציב לשנת 2025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חברי מוסדות העמותה הנהלת העמותה</vt:lpstr>
      <vt:lpstr>חברי מוסדות העמותה</vt:lpstr>
      <vt:lpstr>מייסדי העמותה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ישיבת הנהלת עמותת "ידידי חיל השלישות" מיום 18 ספט' 2011</dc:title>
  <dc:creator>dror</dc:creator>
  <cp:lastModifiedBy>User</cp:lastModifiedBy>
  <cp:revision>569</cp:revision>
  <cp:lastPrinted>2025-05-08T13:55:53Z</cp:lastPrinted>
  <dcterms:created xsi:type="dcterms:W3CDTF">2011-09-18T09:44:30Z</dcterms:created>
  <dcterms:modified xsi:type="dcterms:W3CDTF">2025-05-17T15:40:40Z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1690599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