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33"/>
  </p:notesMasterIdLst>
  <p:handoutMasterIdLst>
    <p:handoutMasterId r:id="rId34"/>
  </p:handoutMasterIdLst>
  <p:sldIdLst>
    <p:sldId id="295" r:id="rId2"/>
    <p:sldId id="321" r:id="rId3"/>
    <p:sldId id="360" r:id="rId4"/>
    <p:sldId id="365" r:id="rId5"/>
    <p:sldId id="366" r:id="rId6"/>
    <p:sldId id="367" r:id="rId7"/>
    <p:sldId id="368" r:id="rId8"/>
    <p:sldId id="361" r:id="rId9"/>
    <p:sldId id="362" r:id="rId10"/>
    <p:sldId id="386" r:id="rId11"/>
    <p:sldId id="363" r:id="rId12"/>
    <p:sldId id="346" r:id="rId13"/>
    <p:sldId id="404" r:id="rId14"/>
    <p:sldId id="320" r:id="rId15"/>
    <p:sldId id="409" r:id="rId16"/>
    <p:sldId id="405" r:id="rId17"/>
    <p:sldId id="421" r:id="rId18"/>
    <p:sldId id="406" r:id="rId19"/>
    <p:sldId id="413" r:id="rId20"/>
    <p:sldId id="412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10" r:id="rId29"/>
    <p:sldId id="408" r:id="rId30"/>
    <p:sldId id="411" r:id="rId31"/>
    <p:sldId id="403" r:id="rId32"/>
  </p:sldIdLst>
  <p:sldSz cx="9144000" cy="6858000" type="screen4x3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382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67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2382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7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7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4" y="4776989"/>
            <a:ext cx="5437827" cy="3909016"/>
          </a:xfrm>
          <a:prstGeom prst="rect">
            <a:avLst/>
          </a:prstGeom>
        </p:spPr>
        <p:txBody>
          <a:bodyPr vert="horz" lIns="90434" tIns="45217" rIns="90434" bIns="45217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382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7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2762F-B695-433C-9F79-FFB71F92F4D7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46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ashal.tempurl.co.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8352928" cy="2874390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אסיפה כללית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עמותת "חיל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11 מיום 15 יוני 2021 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4290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הביקור בעיר מודיעין מכבים רעות 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שהתקיימו בשנת 2020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864696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28.4.2020 טקס התייחדות</a:t>
            </a:r>
            <a:r>
              <a:rPr lang="en-US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לחללי צה"ל ביום הזיכרון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2.8.2020 טקס החלפת </a:t>
            </a:r>
            <a:r>
              <a:rPr lang="he-IL" sz="2200" b="1" dirty="0" err="1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קמש"ר</a:t>
            </a: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14.9.2020 טקסי הענקת דרגות , </a:t>
            </a:r>
            <a:r>
              <a:rPr lang="he-IL" sz="22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מצטינים</a:t>
            </a: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, מגן </a:t>
            </a:r>
            <a:r>
              <a:rPr lang="he-IL" sz="22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קמש"ר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23.11.2020 טקס התייחדות לחללי חיל משאבי האנוש.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כ- 500 קצינים, חיילים ואזרחים השתתפו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נערכו כ- 17 ביקורים של חניכי קורסי הקצינים והחוגרים מבה"ד 11, בהם השתתפו כ – 1700 קצינים וחיילים.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כול הטקסים שודרו ב-</a:t>
            </a:r>
            <a:r>
              <a:rPr lang="en-US" sz="2200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Zoom</a:t>
            </a:r>
            <a:endParaRPr lang="he-IL" sz="2200" b="1" dirty="0">
              <a:solidFill>
                <a:srgbClr val="FF000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חלוקת שי למשפחות חיילים מעוטי יכולת- </a:t>
            </a: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</a:rPr>
              <a:t>חולקו 70 חבילות שי, לקראת ראש השנה, השי נמסר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הרצאה למשפחות שכולות (ב- </a:t>
            </a:r>
            <a:r>
              <a:rPr lang="en-US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Zoom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ביקורים, פגישות וביקורות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556792"/>
            <a:ext cx="6859587" cy="5072608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22.01.20 פגישת עבודה עם </a:t>
            </a:r>
            <a:r>
              <a:rPr lang="he-IL" sz="24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מנכלי"ת</a:t>
            </a: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של  עיריית רמת- גן.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9.2.2020 ביקור מפקדת </a:t>
            </a:r>
            <a:r>
              <a:rPr lang="he-IL" sz="24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מופ"ת</a:t>
            </a:r>
            <a:endParaRPr lang="he-IL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10.9.2020  ביקורת שנתית של משרד הביטחון 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23.9.2020 פגישה עם במאי להכנת סרטון על אתר הנצחה 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22.10.20  פגישה עם </a:t>
            </a:r>
            <a:r>
              <a:rPr lang="he-IL" sz="2400" b="1" dirty="0" err="1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קמש"ר</a:t>
            </a:r>
            <a:endParaRPr lang="he-IL" sz="2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נתונים ומספרים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אישור העמותה כמוסד ציבורי לעניין תרומות לפי סעיף 46 לפקודת מס הכנסה, הוארך עד 31 דצמ' 2023.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אישור ניהול תקין לשנת 2021 התקבל מרשם העמותות.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נכון ל- דצמ' 2021, מספר החברים בעמותה עומד על, 346 חברים.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ההכנסה השנתית מדמי חבר-כ- 54,000 ₪. 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התקציב הקבוע משרד הביטחון –כ- 150,000 ₪ לשנה.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תרומת 70 חבילות שי בשווי של 14000 ₪.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62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4413" y="18864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F43D37E3-8655-46EE-B17F-27024128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7521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אתר אינטרנט </a:t>
            </a: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  <a:hlinkClick r:id="rId3"/>
              </a:rPr>
              <a:t>חדש</a:t>
            </a: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2D1DF85-471D-468C-A73B-4F7DD53DC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11" y="1614796"/>
            <a:ext cx="6522301" cy="31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59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CD4D80AB-2F13-48FE-A72E-C388A0D5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0"/>
            <a:ext cx="64008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ועדת ביקורת</a:t>
            </a: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0147489-A558-4700-AF6E-6DC5F0B769E6}"/>
              </a:ext>
            </a:extLst>
          </p:cNvPr>
          <p:cNvSpPr txBox="1"/>
          <p:nvPr/>
        </p:nvSpPr>
        <p:spPr>
          <a:xfrm>
            <a:off x="2438400" y="787794"/>
            <a:ext cx="6175412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עמותת חיל משאבי אנוש (השלישות), </a:t>
            </a:r>
            <a:r>
              <a:rPr lang="he-IL" sz="12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ע"ר</a:t>
            </a:r>
            <a:r>
              <a:rPr lang="he-IL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58017382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he-IL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ועדת הביקורת של העמותה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פרוטוקול מס' 1/2021 מישיבת הוועדה שהתקיימה ביום חמישי, כ"ג סיון תשפ"א,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3/6/2021 בשעה 16:00 במשרדי העמותה באתר ההנצחה בתל – השומר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משתתפים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סא"ל גיל שביט – חבר הוועדה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סא"ל אשר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מיבסקי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– יו"ר הוועדה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נוכחים(שאינם חברי הוועדה)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תא"ל צביקה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– יו"ר העמותה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סא"ל דרור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– מנכ"ל העמותה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רנ"ג ניצן גולן – מנהל אתר ההנצחה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על סדר היום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דו"ח הנהלת העמותה ע"י היו"ר, המנכ"ל ומנהל אתר ההנצחה.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דיון ואישור הדו"חות הכספיים והדו"ח המילולי לשנת 2020.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 rtl="1"/>
            <a:r>
              <a:rPr lang="he-I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דיון ואישור עדכון תקציב לשנת 2021 ותקציב לשנת 2022.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החלטות שהתקבלו בישיבת הוועדה.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לסעיף 1 - דו"ח הנהלת העמותה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יו"ר העמותה הציג בישיבה מצגת בה נכללו הסעיפים: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החזון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המטרות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מועד רישום העמותה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רשימת המייסדים ומוסדות העמותה.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מנהל אתר ההנצחה הוסיף פרטים על תחזוקת אתר ההנצחה והמורשת, במהלך השנה.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כמו כן, ניתן פירוט על האירועים שהתקיימו במהלך השנה באתר, 50% באופן פרונטלי ו50% באמצעות ה"זום".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בטקסים השתתפו כ – 500 קצינים, חיילים ואזרחים.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בנוסף נערכו 17 ביקורים של חניכי קורסי הקצינים והחוגרים מבה"ד 11 בהם לקחו חלק כ – 1,700 קצינים וחיילים.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בפעילות משותפת עם החיל, בוצעה חלוקת שי למשפחות חיילים מעוטי יכולת – 70 חבילות בשווי 14,000 ₪.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6383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0147489-A558-4700-AF6E-6DC5F0B769E6}"/>
              </a:ext>
            </a:extLst>
          </p:cNvPr>
          <p:cNvSpPr txBox="1"/>
          <p:nvPr/>
        </p:nvSpPr>
        <p:spPr>
          <a:xfrm>
            <a:off x="2438400" y="332656"/>
            <a:ext cx="6310064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התקיימה הרצאה למשפחות שכולות וחולק שי למשפחות.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אישור העמותה כמוסד ציבורי לעניין תרומות, הוארך עד 31/12/2023. אישור ניהול תקין לשנת 2021, התקבל.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 חל שינוי במספר העמיתים העומד על 346.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כרגע נמצא בהקמה אתר אינטרנט חדש שיושלם עד לסוף השנה ויאפשר לעמיתים חדשים להצטרף לעמותה ולבצע באמצעותו את התשלום בעת הרישום.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כמו כן דווח על ביקורים, ביקורות ופגישות באתר: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פ"ע עם מנכ"לית עיריית רמת גן, ביקור מפקדת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מופ"ת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ביקורת שנתית של משרד הביטחון, פגישה עם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קמש"ר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ופגישה להכנת סרטון על אתר ההנצחה עם הבמאי שנבחר לשם כך.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לסעיף 2 - דיון ואישור הדו"חות הכספיים והדו"ח המילולי לשנת 2020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בפני הוועדה הוצגו הדו"חות הכספיים ליום 31/12/2020 כמו גם עדכון התקציב לשנת 2021 ותכנון תקציב לשנת 2022.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לחברי הוועדה ניתן פירוט נוסף לסעיף אחזקת אתר ההנצחה.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בהכנסות ממשרד הבטחון לתפעול אתר ההנצחה לא חל שינוי והן בסך של 150,000 ₪ בשנת 2020.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במהלך שנת 2021 הובטח תקציב נוסף לסעיף ביצוע "הנגשה" לאתר וחידוש התאורה בסך כולל של 300,000 ₪.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כמו כן, מתוכנן לשנת 2022 ביצוע להשלמת החלפת הריצוף באתר בשבילי גישה בסך של 300,000 ₪.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לסעיף - 3 החלטות שקבלה ועדת הביקורת בישיבה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לאחר שהתקבלו תשובות לשאלות שהועלו ע"י חברי ועדת הביקורת בנושא הדו"חות הכספיים והדוח המילולי לשנת 2020, כולל עדכון תקציב לשנת 2021 והתקציב לשנת 2022, ממליצה הוועדה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לאסיפה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הכללית שאמורה להתכנס ביום </a:t>
            </a:r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שלישי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he-IL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15/6/2021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לאשר את הדו"חות שלעיל.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הוועדה מאשרת את דו"ח ההנהלה כפי שהוצג בפני החברים במהלך הישיבה וחברי הוועדה מודים ליו"ר העמותה, תא"ל צביקה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למנכ"ל העמותה, סא"ל דרור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ולמנהל אתר ההנצחה, רנ"ג ניצן גולן, על הניהול השוטף של העמותה ושל אתר ההנצחה ועל שיתוף הפעולה עם ועדת הביקורת.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cs"/>
              <a:buAutoNum type="hebrew2Minus"/>
            </a:pP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כיו"ר הוועדה אני מודה לחברי בוועדה: אל"מ יוסי ברקו וסא"ל גיל שביט על השתתפותם בפעילות הוועדה והכנת הדו"ח.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____________               _______________                ______________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אל"מ יוסי ברקו                 סא"ל אשר </a:t>
            </a:r>
            <a:r>
              <a:rPr lang="he-I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מיבסקי</a:t>
            </a:r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                 סא"ל גיל שביט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חבר הוועדה                          יו"ר הוועדה                             חבר הוועדה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6024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A6C2DBA-CAC8-4F8E-992D-A5D41D8B3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t="468" r="2216" b="2168"/>
          <a:stretch/>
        </p:blipFill>
        <p:spPr>
          <a:xfrm>
            <a:off x="3842480" y="1268760"/>
            <a:ext cx="3592639" cy="5093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197132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16824"/>
            <a:ext cx="6400800" cy="53610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AD3CDC0-6852-44CC-B285-7DBC04FAD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-1000"/>
          </a:blip>
          <a:srcRect l="1408" r="4305" b="1301"/>
          <a:stretch/>
        </p:blipFill>
        <p:spPr>
          <a:xfrm>
            <a:off x="3779912" y="652928"/>
            <a:ext cx="4231498" cy="593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3960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על סדר היום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7" y="1052736"/>
            <a:ext cx="6543676" cy="5544914"/>
          </a:xfrm>
        </p:spPr>
        <p:txBody>
          <a:bodyPr/>
          <a:lstStyle/>
          <a:p>
            <a:pPr marL="0" lvl="0" indent="0">
              <a:buNone/>
            </a:pPr>
            <a:endParaRPr lang="he-IL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דוח הנהלת העמותה.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דו"ח ועדת ביקורת.</a:t>
            </a:r>
            <a:endParaRPr lang="en-US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דוחות כספיים והדו"ח המילולי לשנת 2020.</a:t>
            </a:r>
            <a:endParaRPr lang="en-US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עדכון תקציב לשנת 2021 ותכנון תקציב לשנת 2022.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המשך התקשרות עם רו"ח יוסי סרנגה שהתמזג עם משרד רו"ח שטיינמץ עמינח ושות' 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4640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D5B17E5-6363-4CE0-867D-7A772945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47" r="15507" b="2047"/>
          <a:stretch/>
        </p:blipFill>
        <p:spPr>
          <a:xfrm>
            <a:off x="3635896" y="836712"/>
            <a:ext cx="3888432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742822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0800" cy="6081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DFB6B9C-3A1E-4ED2-B752-81AAD4567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8587" t="25200" r="40151" b="21601"/>
          <a:stretch/>
        </p:blipFill>
        <p:spPr>
          <a:xfrm>
            <a:off x="3751861" y="908720"/>
            <a:ext cx="4008629" cy="5641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226421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392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EF6C0A9-4DAE-44B3-804D-4A38B830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6" r="14906"/>
          <a:stretch/>
        </p:blipFill>
        <p:spPr>
          <a:xfrm>
            <a:off x="3658580" y="836712"/>
            <a:ext cx="3960440" cy="564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107617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4640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3B3D236-2423-4E06-A92F-8B719B7E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89"/>
          <a:stretch/>
        </p:blipFill>
        <p:spPr>
          <a:xfrm>
            <a:off x="3491880" y="836712"/>
            <a:ext cx="3960440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600922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4640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7AFB41E-479C-4536-888A-C241E726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" t="628" r="10001" b="3020"/>
          <a:stretch/>
        </p:blipFill>
        <p:spPr>
          <a:xfrm>
            <a:off x="3694584" y="908720"/>
            <a:ext cx="3888432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57218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53610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2967B8B-EB31-463A-8B2B-D5537B00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46" b="2893"/>
          <a:stretch/>
        </p:blipFill>
        <p:spPr>
          <a:xfrm>
            <a:off x="3641712" y="908720"/>
            <a:ext cx="3994175" cy="5586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424004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53610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C779B8A-3C3F-4881-AF65-6F230EA1D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94" b="2028"/>
          <a:stretch/>
        </p:blipFill>
        <p:spPr>
          <a:xfrm>
            <a:off x="3658580" y="836712"/>
            <a:ext cx="3960440" cy="5636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213845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6A89CE3-1C1A-4BE3-B2E9-6251510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53610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0F09D31-E31C-488D-B9FD-1CA1075D3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" t="664" r="10848" b="1830"/>
          <a:stretch/>
        </p:blipFill>
        <p:spPr>
          <a:xfrm>
            <a:off x="3491879" y="980728"/>
            <a:ext cx="3888433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437337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545E7D-CE76-42AF-A4DC-25624CDE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עדכון תקציב </a:t>
            </a:r>
            <a:b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</a:b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C361017-7F01-4150-98C9-DB2005A18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11" t="5743" b="26494"/>
          <a:stretch/>
        </p:blipFill>
        <p:spPr>
          <a:xfrm>
            <a:off x="2699792" y="908720"/>
            <a:ext cx="5490378" cy="55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236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C70E863F-7B13-4537-827D-0E4D67EC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51" y="0"/>
            <a:ext cx="6400800" cy="1196752"/>
          </a:xfrm>
        </p:spPr>
        <p:txBody>
          <a:bodyPr/>
          <a:lstStyle/>
          <a:p>
            <a:pPr algn="ct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רשימת חברי מוסדות עמותת חיל משאבי האנוש (שלישות)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783E8DA-7813-4862-A168-543A5FDC4218}"/>
              </a:ext>
            </a:extLst>
          </p:cNvPr>
          <p:cNvSpPr txBox="1"/>
          <p:nvPr/>
        </p:nvSpPr>
        <p:spPr>
          <a:xfrm>
            <a:off x="6372200" y="1124744"/>
            <a:ext cx="27451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00" dirty="0"/>
              <a:t>חברי ההנהלה:</a:t>
            </a:r>
          </a:p>
          <a:p>
            <a:pPr algn="r" rtl="1"/>
            <a:r>
              <a:rPr lang="he-IL" sz="1600" dirty="0"/>
              <a:t>1.אלוף מיל' אורנה </a:t>
            </a:r>
            <a:r>
              <a:rPr lang="he-IL" sz="1600" dirty="0" err="1"/>
              <a:t>ברביבאי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2.תא"ל מיל' צבי </a:t>
            </a:r>
            <a:r>
              <a:rPr lang="he-IL" sz="1600" dirty="0" err="1"/>
              <a:t>וקסברג</a:t>
            </a:r>
            <a:r>
              <a:rPr lang="he-IL" sz="1600" dirty="0"/>
              <a:t> – יו"ר.</a:t>
            </a:r>
          </a:p>
          <a:p>
            <a:pPr algn="r" rtl="1"/>
            <a:r>
              <a:rPr lang="he-IL" sz="1600" dirty="0"/>
              <a:t>3.תא"ל מיל' איתן לוי- מ"מ יו"ר.</a:t>
            </a:r>
          </a:p>
          <a:p>
            <a:pPr algn="r" rtl="1"/>
            <a:r>
              <a:rPr lang="he-IL" sz="1600" dirty="0"/>
              <a:t>4.תא"ל מיל' יוסי פרץ.</a:t>
            </a:r>
          </a:p>
          <a:p>
            <a:pPr algn="r" rtl="1"/>
            <a:r>
              <a:rPr lang="he-IL" sz="1600" dirty="0"/>
              <a:t>5.תא"ל מיל' שמואל בן משה.</a:t>
            </a:r>
          </a:p>
          <a:p>
            <a:pPr algn="r" rtl="1"/>
            <a:r>
              <a:rPr lang="he-IL" sz="1600" dirty="0"/>
              <a:t>6.תא"ל מיל' נחמיה דוידי.</a:t>
            </a:r>
          </a:p>
          <a:p>
            <a:pPr algn="r" rtl="1"/>
            <a:r>
              <a:rPr lang="he-IL" sz="1600" dirty="0"/>
              <a:t>7.תא"ל מיל' יחזקאל </a:t>
            </a:r>
            <a:r>
              <a:rPr lang="he-IL" sz="1600" dirty="0" err="1"/>
              <a:t>דסקל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8.תא"ל מיל' יעקב ברגר.</a:t>
            </a:r>
          </a:p>
          <a:p>
            <a:pPr algn="r" rtl="1"/>
            <a:r>
              <a:rPr lang="he-IL" sz="1600" dirty="0"/>
              <a:t>9.תא"ל מיל' ישראל עינב.</a:t>
            </a:r>
          </a:p>
          <a:p>
            <a:pPr algn="r" rtl="1"/>
            <a:r>
              <a:rPr lang="he-IL" sz="1600" dirty="0"/>
              <a:t>10.תא"ל מיל' אהרון אופיר.</a:t>
            </a:r>
          </a:p>
          <a:p>
            <a:pPr algn="r" rtl="1"/>
            <a:r>
              <a:rPr lang="he-IL" sz="1600" dirty="0"/>
              <a:t>11.תא"ל מיל' חיים אשכנזי.</a:t>
            </a:r>
          </a:p>
          <a:p>
            <a:pPr algn="r" rtl="1"/>
            <a:r>
              <a:rPr lang="he-IL" sz="1600" dirty="0"/>
              <a:t>12.תא"ל מיל' דבורה חסיד.</a:t>
            </a:r>
          </a:p>
          <a:p>
            <a:pPr algn="r" rtl="1"/>
            <a:r>
              <a:rPr lang="he-IL" sz="1600" dirty="0"/>
              <a:t>13.תא"ל מיל' ניסים ברדה.</a:t>
            </a:r>
          </a:p>
          <a:p>
            <a:pPr algn="r" rtl="1"/>
            <a:r>
              <a:rPr lang="he-IL" sz="1600" dirty="0"/>
              <a:t>14.תא"ל מיל' משה אלוש.</a:t>
            </a:r>
          </a:p>
          <a:p>
            <a:pPr algn="r" rtl="1"/>
            <a:r>
              <a:rPr lang="he-IL" sz="1600" dirty="0"/>
              <a:t>15.תא"ל מיל' אריה דהן.</a:t>
            </a:r>
          </a:p>
          <a:p>
            <a:pPr algn="r" rtl="1"/>
            <a:r>
              <a:rPr lang="he-IL" sz="1600" dirty="0"/>
              <a:t>16.תא"ל מיל' </a:t>
            </a:r>
            <a:r>
              <a:rPr lang="he-IL" sz="1600" dirty="0" err="1"/>
              <a:t>איקה</a:t>
            </a:r>
            <a:r>
              <a:rPr lang="he-IL" sz="1600" dirty="0"/>
              <a:t> </a:t>
            </a:r>
            <a:r>
              <a:rPr lang="he-IL" sz="1600" dirty="0" err="1"/>
              <a:t>אברבנל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17.תא"ל מיל' און </a:t>
            </a:r>
            <a:r>
              <a:rPr lang="he-IL" sz="1600" dirty="0" err="1"/>
              <a:t>רגוניס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18.תא"ל מיל' יצחק פוקס.</a:t>
            </a:r>
          </a:p>
          <a:p>
            <a:pPr algn="r" rtl="1"/>
            <a:r>
              <a:rPr lang="he-IL" sz="1600" dirty="0"/>
              <a:t>19.תא"ל מיל' שלומי </a:t>
            </a:r>
            <a:r>
              <a:rPr lang="he-IL" sz="1600" dirty="0" err="1"/>
              <a:t>סנדרוסי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20.תא"ל מיל' סמי </a:t>
            </a:r>
            <a:r>
              <a:rPr lang="he-IL" sz="1600" dirty="0" err="1"/>
              <a:t>הולצקן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21.אל"מ מיל' מוטי </a:t>
            </a:r>
            <a:r>
              <a:rPr lang="he-IL" sz="1600" dirty="0" err="1"/>
              <a:t>לניאדו</a:t>
            </a:r>
            <a:r>
              <a:rPr lang="he-IL" sz="1600" dirty="0"/>
              <a:t>.</a:t>
            </a:r>
          </a:p>
          <a:p>
            <a:pPr algn="r" rtl="1"/>
            <a:r>
              <a:rPr lang="he-IL" sz="1600" dirty="0"/>
              <a:t>22.אל"מ מיל' גדי </a:t>
            </a:r>
            <a:r>
              <a:rPr lang="he-IL" sz="1600" dirty="0" err="1"/>
              <a:t>שווץ</a:t>
            </a:r>
            <a:r>
              <a:rPr lang="he-IL" sz="1600" dirty="0"/>
              <a:t>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21C7780-08FB-4E4F-B928-DDACD38BC3B2}"/>
              </a:ext>
            </a:extLst>
          </p:cNvPr>
          <p:cNvSpPr txBox="1"/>
          <p:nvPr/>
        </p:nvSpPr>
        <p:spPr>
          <a:xfrm>
            <a:off x="2618048" y="1388267"/>
            <a:ext cx="390790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 rtl="1"/>
            <a:r>
              <a:rPr lang="he-IL" sz="1600" dirty="0"/>
              <a:t>23.אל"מ מיל' עמית שפירא.</a:t>
            </a:r>
          </a:p>
          <a:p>
            <a:pPr lvl="1" algn="r" rtl="1"/>
            <a:r>
              <a:rPr lang="he-IL" sz="1600" dirty="0"/>
              <a:t>24.אל"מ מיל' משה בנבנישתי.</a:t>
            </a:r>
          </a:p>
          <a:p>
            <a:pPr lvl="1" algn="r" rtl="1"/>
            <a:r>
              <a:rPr lang="he-IL" sz="1600" dirty="0"/>
              <a:t>25.אל"מ מיל' משה שץ.</a:t>
            </a:r>
          </a:p>
          <a:p>
            <a:pPr lvl="1" algn="r" rtl="1"/>
            <a:r>
              <a:rPr lang="he-IL" sz="1600" dirty="0"/>
              <a:t>26.אל"מ מיל' חיים ברזל.</a:t>
            </a:r>
          </a:p>
          <a:p>
            <a:pPr lvl="1" algn="r" rtl="1"/>
            <a:r>
              <a:rPr lang="he-IL" sz="1600" dirty="0"/>
              <a:t>27.אל"מ מיל' ישראל יפת.</a:t>
            </a:r>
          </a:p>
          <a:p>
            <a:pPr lvl="1" algn="r" rtl="1"/>
            <a:r>
              <a:rPr lang="he-IL" sz="1600" dirty="0"/>
              <a:t>28.אל"מ מיל' יצחק שני.</a:t>
            </a:r>
          </a:p>
          <a:p>
            <a:pPr lvl="1" algn="r" rtl="1"/>
            <a:r>
              <a:rPr lang="he-IL" sz="1600" dirty="0"/>
              <a:t>29.אל"מ מיל' אלברט </a:t>
            </a:r>
            <a:r>
              <a:rPr lang="he-IL" sz="1600" dirty="0" err="1"/>
              <a:t>אלמלם</a:t>
            </a:r>
            <a:r>
              <a:rPr lang="he-IL" sz="1600" dirty="0"/>
              <a:t>.</a:t>
            </a:r>
          </a:p>
          <a:p>
            <a:pPr lvl="1" algn="r" rtl="1"/>
            <a:r>
              <a:rPr lang="he-IL" sz="1600" dirty="0"/>
              <a:t>30.אל"מ מיל' צביקה לוין.</a:t>
            </a:r>
          </a:p>
          <a:p>
            <a:pPr lvl="1" algn="r" rtl="1"/>
            <a:r>
              <a:rPr lang="he-IL" sz="1600" dirty="0"/>
              <a:t>31.אל"מ מיל' יוסי </a:t>
            </a:r>
            <a:r>
              <a:rPr lang="he-IL" sz="1600" dirty="0" err="1"/>
              <a:t>דרמר</a:t>
            </a:r>
            <a:r>
              <a:rPr lang="he-IL" sz="1600" dirty="0"/>
              <a:t>- יועץ משפטי.</a:t>
            </a:r>
          </a:p>
          <a:p>
            <a:pPr lvl="1" algn="r" rtl="1"/>
            <a:r>
              <a:rPr lang="he-IL" sz="1600" dirty="0"/>
              <a:t>32.אל"מ מיל' יורם כרמון.</a:t>
            </a:r>
          </a:p>
          <a:p>
            <a:pPr lvl="1" algn="r" rtl="1"/>
            <a:r>
              <a:rPr lang="he-IL" sz="1600" dirty="0"/>
              <a:t>33.אל"מ מיל' יצחק ספיר.</a:t>
            </a:r>
          </a:p>
          <a:p>
            <a:pPr lvl="1" algn="r" rtl="1"/>
            <a:r>
              <a:rPr lang="he-IL" sz="1600" dirty="0"/>
              <a:t>34.אל"מ מיל' נועם אהרון.</a:t>
            </a:r>
          </a:p>
          <a:p>
            <a:pPr lvl="1" algn="r" rtl="1"/>
            <a:r>
              <a:rPr lang="he-IL" sz="1600" dirty="0"/>
              <a:t>35.אל"מ מיל'  רונית לב.</a:t>
            </a:r>
          </a:p>
          <a:p>
            <a:pPr lvl="1" algn="r" rtl="1"/>
            <a:r>
              <a:rPr lang="he-IL" sz="1600" dirty="0"/>
              <a:t>36.סא"ל מיל' דרור </a:t>
            </a:r>
            <a:r>
              <a:rPr lang="he-IL" sz="1600" dirty="0" err="1"/>
              <a:t>טוקר</a:t>
            </a:r>
            <a:r>
              <a:rPr lang="he-IL" sz="1600" dirty="0"/>
              <a:t>- מנכ"ל.</a:t>
            </a:r>
          </a:p>
          <a:p>
            <a:pPr lvl="1" algn="r" rtl="1"/>
            <a:r>
              <a:rPr lang="he-IL" sz="1600" dirty="0"/>
              <a:t>37.סא"ל מיל' דליה סבג.</a:t>
            </a:r>
          </a:p>
          <a:p>
            <a:pPr lvl="1" algn="r" rtl="1"/>
            <a:r>
              <a:rPr lang="he-IL" sz="1600" dirty="0"/>
              <a:t>38.סא"ל מיל' ציון אסולין.</a:t>
            </a:r>
          </a:p>
          <a:p>
            <a:pPr lvl="1" algn="r" rtl="1"/>
            <a:r>
              <a:rPr lang="he-IL" sz="1600" dirty="0"/>
              <a:t>39.סא"ל מיל' מיכאל שר.</a:t>
            </a:r>
          </a:p>
          <a:p>
            <a:pPr lvl="1" algn="r" rtl="1"/>
            <a:r>
              <a:rPr lang="he-IL" sz="1600" dirty="0"/>
              <a:t>40.סא"ל מיל' יוני נוקד.</a:t>
            </a:r>
          </a:p>
          <a:p>
            <a:pPr lvl="1" algn="r" rtl="1"/>
            <a:r>
              <a:rPr lang="he-IL" sz="1600" dirty="0"/>
              <a:t>41.סא"ל מיל' חן יהלום.</a:t>
            </a:r>
          </a:p>
          <a:p>
            <a:pPr lvl="1" algn="r" rtl="1"/>
            <a:r>
              <a:rPr lang="he-IL" sz="1600" dirty="0"/>
              <a:t>42.רס"ן מיל' אמנון </a:t>
            </a:r>
            <a:r>
              <a:rPr lang="he-IL" sz="1600" dirty="0" err="1"/>
              <a:t>ברטל</a:t>
            </a:r>
            <a:r>
              <a:rPr lang="he-IL" sz="1600" dirty="0"/>
              <a:t>.</a:t>
            </a:r>
          </a:p>
          <a:p>
            <a:pPr lvl="1" algn="r" rtl="1"/>
            <a:r>
              <a:rPr lang="he-IL" sz="1600" dirty="0"/>
              <a:t>43.רנ"ג מיל' יעקב קרפ.</a:t>
            </a:r>
          </a:p>
          <a:p>
            <a:pPr lvl="1" algn="r" rtl="1"/>
            <a:r>
              <a:rPr lang="he-IL" sz="1600" dirty="0"/>
              <a:t>44.מר אהרון שמשון.</a:t>
            </a:r>
          </a:p>
        </p:txBody>
      </p:sp>
    </p:spTree>
    <p:extLst>
      <p:ext uri="{BB962C8B-B14F-4D97-AF65-F5344CB8AC3E}">
        <p14:creationId xmlns:p14="http://schemas.microsoft.com/office/powerpoint/2010/main" val="37406101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04931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דו"ח הנהלת העמותה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7" y="908720"/>
            <a:ext cx="6543675" cy="5688930"/>
          </a:xfrm>
        </p:spPr>
        <p:txBody>
          <a:bodyPr/>
          <a:lstStyle/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החזון ומטרות העמותה.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שהתקיימו באתר.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פגישות וביקורות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נתונים ומספרים.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הקמת אתר אינטרנט חדש 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110684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C70E863F-7B13-4537-827D-0E4D67EC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51" y="0"/>
            <a:ext cx="6400800" cy="1196752"/>
          </a:xfrm>
        </p:spPr>
        <p:txBody>
          <a:bodyPr/>
          <a:lstStyle/>
          <a:p>
            <a:pPr algn="ct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רשימת חברי מוסדות עמותת חיל משאבי האנוש (שלישות)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783E8DA-7813-4862-A168-543A5FDC4218}"/>
              </a:ext>
            </a:extLst>
          </p:cNvPr>
          <p:cNvSpPr txBox="1"/>
          <p:nvPr/>
        </p:nvSpPr>
        <p:spPr>
          <a:xfrm>
            <a:off x="2047282" y="1340768"/>
            <a:ext cx="50494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 rtl="1"/>
            <a:r>
              <a:rPr lang="he-IL" sz="1600" u="sng" dirty="0"/>
              <a:t>חבר ועדת ביקורת : </a:t>
            </a:r>
          </a:p>
          <a:p>
            <a:pPr lvl="1" algn="r" rtl="1"/>
            <a:r>
              <a:rPr lang="he-IL" sz="1600" dirty="0"/>
              <a:t>1.סא"ל מיל' אשר </a:t>
            </a:r>
            <a:r>
              <a:rPr lang="he-IL" sz="1600" dirty="0" err="1"/>
              <a:t>מיבסקי</a:t>
            </a:r>
            <a:r>
              <a:rPr lang="he-IL" sz="1600" dirty="0"/>
              <a:t>- יו"ר</a:t>
            </a:r>
          </a:p>
          <a:p>
            <a:pPr lvl="1" algn="r" rtl="1"/>
            <a:r>
              <a:rPr lang="he-IL" sz="1600" dirty="0"/>
              <a:t>2.אל"מ מיל' יוסי ברקו.</a:t>
            </a:r>
          </a:p>
          <a:p>
            <a:pPr lvl="1" algn="r" rtl="1"/>
            <a:r>
              <a:rPr lang="he-IL" sz="1600" dirty="0"/>
              <a:t>3.סא"ל מיל' גיל שביט.</a:t>
            </a:r>
          </a:p>
          <a:p>
            <a:pPr lvl="1" algn="r" rtl="1"/>
            <a:endParaRPr lang="he-IL" sz="1600" dirty="0"/>
          </a:p>
          <a:p>
            <a:pPr lvl="1" algn="r" rtl="1"/>
            <a:endParaRPr lang="he-IL" sz="1600" dirty="0"/>
          </a:p>
          <a:p>
            <a:pPr lvl="1" algn="r" rtl="1"/>
            <a:r>
              <a:rPr lang="he-IL" sz="1600" u="sng" dirty="0"/>
              <a:t>משקיפים</a:t>
            </a:r>
          </a:p>
          <a:p>
            <a:pPr lvl="1" algn="r" rtl="1"/>
            <a:r>
              <a:rPr lang="he-IL" sz="1600" dirty="0"/>
              <a:t>1.סא"ל מיכל </a:t>
            </a:r>
            <a:r>
              <a:rPr lang="he-IL" sz="1600" dirty="0" err="1"/>
              <a:t>בנדיק</a:t>
            </a:r>
            <a:r>
              <a:rPr lang="he-IL" sz="1600" dirty="0"/>
              <a:t>.</a:t>
            </a:r>
          </a:p>
          <a:p>
            <a:pPr lvl="1" algn="r" rtl="1"/>
            <a:r>
              <a:rPr lang="he-IL" sz="1600" dirty="0"/>
              <a:t>2.סא"ל גינת קציר.</a:t>
            </a:r>
          </a:p>
          <a:p>
            <a:pPr lvl="1" algn="r" rtl="1"/>
            <a:r>
              <a:rPr lang="he-IL" sz="1600" dirty="0"/>
              <a:t>3.רנ"ג צבי ארזי.</a:t>
            </a:r>
          </a:p>
          <a:p>
            <a:pPr lvl="1" algn="r" rtl="1"/>
            <a:endParaRPr lang="he-IL" sz="1600" dirty="0"/>
          </a:p>
          <a:p>
            <a:pPr lvl="1" algn="r" rtl="1"/>
            <a:endParaRPr lang="he-IL" sz="1600" dirty="0"/>
          </a:p>
          <a:p>
            <a:pPr lvl="1" algn="r" rtl="1"/>
            <a:r>
              <a:rPr lang="he-IL" sz="1600" u="sng" dirty="0"/>
              <a:t>איש קשר חילי</a:t>
            </a:r>
          </a:p>
          <a:p>
            <a:pPr lvl="1" algn="r" rtl="1"/>
            <a:r>
              <a:rPr lang="he-IL" sz="1600" dirty="0"/>
              <a:t>1.רנ"ג יוני שוורץ.</a:t>
            </a:r>
          </a:p>
          <a:p>
            <a:pPr lvl="1" algn="r" rtl="1"/>
            <a:endParaRPr lang="he-IL" sz="1600" dirty="0"/>
          </a:p>
          <a:p>
            <a:pPr lvl="1" algn="r" rtl="1"/>
            <a:endParaRPr lang="he-IL" sz="1600" dirty="0"/>
          </a:p>
          <a:p>
            <a:pPr lvl="1" algn="r" rtl="1"/>
            <a:r>
              <a:rPr lang="he-IL" sz="1600" u="sng" dirty="0"/>
              <a:t>מנהל אתר ההנצחה</a:t>
            </a:r>
          </a:p>
          <a:p>
            <a:pPr lvl="1" algn="r" rtl="1"/>
            <a:r>
              <a:rPr lang="he-IL" sz="1600" dirty="0"/>
              <a:t>1.רנ"ג מיל' ניצן גולן</a:t>
            </a:r>
          </a:p>
        </p:txBody>
      </p:sp>
    </p:spTree>
    <p:extLst>
      <p:ext uri="{BB962C8B-B14F-4D97-AF65-F5344CB8AC3E}">
        <p14:creationId xmlns:p14="http://schemas.microsoft.com/office/powerpoint/2010/main" val="135671774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948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   לפעול בנושא הנצחה ומורשת של החיל, שמירה והידוק הקשר עם יוצאי החיל,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הנהלה 44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חברים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-3 חברים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-3 חברים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</a:t>
            </a:r>
            <a:endParaRPr lang="en-US" sz="3200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214438"/>
            <a:ext cx="6519862" cy="5383212"/>
          </a:xfrm>
        </p:spPr>
        <p:txBody>
          <a:bodyPr/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60B8869-8C6C-4B00-9D95-54313777418F}"/>
              </a:ext>
            </a:extLst>
          </p:cNvPr>
          <p:cNvSpPr/>
          <p:nvPr/>
        </p:nvSpPr>
        <p:spPr>
          <a:xfrm>
            <a:off x="2268538" y="1479550"/>
            <a:ext cx="6508669" cy="531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 אחזקה שוטפת, גינון צביעה וניקיון האתר.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שתילת שתילים עונתיים, פינוי גזם וניקיון.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ביצוע ביקורת בטיחות חשמל וכיבוי אש.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אלמנטרי וצד שלישי של האתר.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התקנת 2 עמדות הסברה ליד קירות הנצחה 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החלפת גג פרגולה המתנה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תיקון כיסוי גדר דרומית בעקבות פגעי מזג האוויר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83772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</a:t>
            </a:r>
            <a:endParaRPr lang="en-US" sz="3200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214438"/>
            <a:ext cx="6519862" cy="5383212"/>
          </a:xfrm>
        </p:spPr>
        <p:txBody>
          <a:bodyPr/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שיפוץ קיר </a:t>
            </a:r>
            <a:r>
              <a:rPr lang="he-IL" sz="2800" b="1" dirty="0" err="1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קמשר"ים</a:t>
            </a: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בחדר מורשת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צילום סרטון תדמית לאתר יזכור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החלפת משאבת מים  להגברת לחץ לגינון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חידוש לוחות זכוכית בקירות הנצחה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endParaRPr lang="he-IL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745522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2726</TotalTime>
  <Words>1293</Words>
  <Application>Microsoft Office PowerPoint</Application>
  <PresentationFormat>‫הצגה על המסך (4:3)</PresentationFormat>
  <Paragraphs>262</Paragraphs>
  <Slides>31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7" baseType="lpstr">
      <vt:lpstr>Arial</vt:lpstr>
      <vt:lpstr>Calibri</vt:lpstr>
      <vt:lpstr>David</vt:lpstr>
      <vt:lpstr>Times New Roman</vt:lpstr>
      <vt:lpstr>Wingdings</vt:lpstr>
      <vt:lpstr>Proposal</vt:lpstr>
      <vt:lpstr>אסיפה כללית   עמותת "חיל משאבי האנוש(שלישות) מספר 11 מיום 15 יוני 2021  </vt:lpstr>
      <vt:lpstr>על סדר היום</vt:lpstr>
      <vt:lpstr>דו"ח הנהלת העמותה</vt:lpstr>
      <vt:lpstr>החזון</vt:lpstr>
      <vt:lpstr>מטרות</vt:lpstr>
      <vt:lpstr>עבר הווה ועתיד</vt:lpstr>
      <vt:lpstr>מוסדות העמותה</vt:lpstr>
      <vt:lpstr>אחזקה ותחזוקת אתר ההנצחה והמורשת</vt:lpstr>
      <vt:lpstr>אחזקה ותחזוקת אתר ההנצחה והמורשת</vt:lpstr>
      <vt:lpstr>אירועים שהתקיימו בשנת 2020 </vt:lpstr>
      <vt:lpstr>פעילות משותפת עם החיל</vt:lpstr>
      <vt:lpstr>ביקורים, פגישות וביקורות</vt:lpstr>
      <vt:lpstr>נתונים ומספרים</vt:lpstr>
      <vt:lpstr>מצגת של PowerPoint‏</vt:lpstr>
      <vt:lpstr>אתר אינטרנט חדש </vt:lpstr>
      <vt:lpstr>ועדת ביקורת</vt:lpstr>
      <vt:lpstr>מצגת של PowerPoint‏</vt:lpstr>
      <vt:lpstr>דוחות כספים</vt:lpstr>
      <vt:lpstr>דוחות כספים</vt:lpstr>
      <vt:lpstr>דוחות כספים</vt:lpstr>
      <vt:lpstr>דוחות כספים</vt:lpstr>
      <vt:lpstr>דוחות כספים</vt:lpstr>
      <vt:lpstr>דוחות כספים</vt:lpstr>
      <vt:lpstr>דוחות כספים</vt:lpstr>
      <vt:lpstr>דוחות כספים</vt:lpstr>
      <vt:lpstr>דוחות כספים</vt:lpstr>
      <vt:lpstr>דוחות כספים</vt:lpstr>
      <vt:lpstr>עדכון תקציב  </vt:lpstr>
      <vt:lpstr>רשימת חברי מוסדות עמותת חיל משאבי האנוש (שלישות) </vt:lpstr>
      <vt:lpstr>רשימת חברי מוסדות עמותת חיל משאבי האנוש (שלישות) </vt:lpstr>
      <vt:lpstr>מייסדי העמותה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User</cp:lastModifiedBy>
  <cp:revision>527</cp:revision>
  <cp:lastPrinted>2018-05-12T08:56:25Z</cp:lastPrinted>
  <dcterms:created xsi:type="dcterms:W3CDTF">2011-09-18T09:44:30Z</dcterms:created>
  <dcterms:modified xsi:type="dcterms:W3CDTF">2021-08-22T19:12:34Z</dcterms:modified>
</cp:coreProperties>
</file>