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1" r:id="rId1"/>
  </p:sldMasterIdLst>
  <p:notesMasterIdLst>
    <p:notesMasterId r:id="rId33"/>
  </p:notesMasterIdLst>
  <p:handoutMasterIdLst>
    <p:handoutMasterId r:id="rId34"/>
  </p:handoutMasterIdLst>
  <p:sldIdLst>
    <p:sldId id="406" r:id="rId2"/>
    <p:sldId id="365" r:id="rId3"/>
    <p:sldId id="407" r:id="rId4"/>
    <p:sldId id="366" r:id="rId5"/>
    <p:sldId id="367" r:id="rId6"/>
    <p:sldId id="368" r:id="rId7"/>
    <p:sldId id="386" r:id="rId8"/>
    <p:sldId id="363" r:id="rId9"/>
    <p:sldId id="404" r:id="rId10"/>
    <p:sldId id="405" r:id="rId11"/>
    <p:sldId id="424" r:id="rId12"/>
    <p:sldId id="425" r:id="rId13"/>
    <p:sldId id="426" r:id="rId14"/>
    <p:sldId id="427" r:id="rId15"/>
    <p:sldId id="320" r:id="rId16"/>
    <p:sldId id="408" r:id="rId17"/>
    <p:sldId id="411" r:id="rId18"/>
    <p:sldId id="409" r:id="rId19"/>
    <p:sldId id="410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03" r:id="rId29"/>
    <p:sldId id="422" r:id="rId30"/>
    <p:sldId id="421" r:id="rId31"/>
    <p:sldId id="423" r:id="rId32"/>
  </p:sldIdLst>
  <p:sldSz cx="9144000" cy="6858000" type="screen4x3"/>
  <p:notesSz cx="6797675" cy="992663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0066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2382" y="0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67" y="0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2382" y="9428183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67" y="9428183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300"/>
            </a:lvl1pPr>
          </a:lstStyle>
          <a:p>
            <a:pPr>
              <a:defRPr/>
            </a:pPr>
            <a:fld id="{087D9180-DF49-4CF8-96AA-B3263756F5A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7629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382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67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/>
          <a:lstStyle>
            <a:lvl1pPr algn="l">
              <a:defRPr sz="1200"/>
            </a:lvl1pPr>
          </a:lstStyle>
          <a:p>
            <a:fld id="{9E2CAD50-8F35-4820-B6FB-A5F3E1BF19FF}" type="datetimeFigureOut">
              <a:rPr lang="he-IL" smtClean="0"/>
              <a:t>ד'/ניסן/תשפ"ב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924" y="4776989"/>
            <a:ext cx="5437827" cy="3909016"/>
          </a:xfrm>
          <a:prstGeom prst="rect">
            <a:avLst/>
          </a:prstGeom>
        </p:spPr>
        <p:txBody>
          <a:bodyPr vert="horz" lIns="90434" tIns="45217" rIns="90434" bIns="45217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382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67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 anchor="b"/>
          <a:lstStyle>
            <a:lvl1pPr algn="l">
              <a:defRPr sz="1200"/>
            </a:lvl1pPr>
          </a:lstStyle>
          <a:p>
            <a:fld id="{09E2762F-B695-433C-9F79-FFB71F92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37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F3C5-0C7B-427A-87A9-152FF41F975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4333592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89CB-DBDF-4DA7-96FC-384882A18C6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329514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735A-C99F-418D-9B11-2BB2BAE78C7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38034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1DAD-BF7C-4F97-8A86-56CD21C7734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197925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8F83-B14B-4DE0-87F9-F2B95DC930B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8231006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F513-BC66-486C-BA62-B75C7CE2395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986662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337B-3A46-4A9F-B274-2185A0A4AF9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42113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7993-3776-4144-9851-BE24D1A9130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86437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118E-1BD4-4B0B-B99D-2F5CBC3659A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716246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29D9-D663-4CAD-BCAB-7E5D2297FD3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047048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0D53-81EC-44B6-8B21-F0AD52FEC85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9856816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3762496-4ABD-46E2-81EE-A8B1E88C590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ransition spd="slow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489702" cy="2442342"/>
          </a:xfrm>
        </p:spPr>
        <p:txBody>
          <a:bodyPr/>
          <a:lstStyle/>
          <a:p>
            <a:pPr eaLnBrk="1" hangingPunct="1">
              <a:defRPr/>
            </a:pP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עמותת חיל משאבי האנוש(שלישות)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אסיפה כללית מס' 12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 אפריל 2022</a:t>
            </a:r>
            <a:endParaRPr lang="en-US" sz="44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284984"/>
            <a:ext cx="6400800" cy="1440160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במסגרת ביקור בבית התפוצות </a:t>
            </a:r>
          </a:p>
          <a:p>
            <a:pPr eaLnBrk="1" hangingPunct="1">
              <a:defRPr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"אנו מוזיאון העם היהודי"</a:t>
            </a:r>
            <a:endParaRPr lang="en-US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990865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עיריית רמת-גן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הקמת גינה חדשה בסמוך לחדר הנצחה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החלפת חיפוי גדר במבוק מערבית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ריצוף אתר הנצחה לחללי גוש דן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פינוי אשפה וגזם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ניקיון באתר ע"י מטאטא כביש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גינון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אחזקה שוטפת של הגידור והשערים באתר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צביעה ותיקון ספסלים , תרנים, עמודים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גיזום עצים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תיקוני חשמל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21915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E4079B-1C47-4608-9D95-47B4A6D1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11" y="4174715"/>
            <a:ext cx="6997589" cy="26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52429F2-FC69-4A21-9B7E-7827CFCF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10" y="0"/>
            <a:ext cx="6997589" cy="41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9549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6D5BC65-D552-4506-AE3D-6C100E05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92" y="0"/>
            <a:ext cx="7046907" cy="393305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7CE5688-A291-4D2D-A4DD-A2DE2612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93" y="3933056"/>
            <a:ext cx="704690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60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6C7D203-614F-465C-BC4D-8828FE382D3C}"/>
              </a:ext>
            </a:extLst>
          </p:cNvPr>
          <p:cNvGrpSpPr/>
          <p:nvPr/>
        </p:nvGrpSpPr>
        <p:grpSpPr>
          <a:xfrm>
            <a:off x="2152347" y="0"/>
            <a:ext cx="7020272" cy="6857187"/>
            <a:chOff x="2152347" y="0"/>
            <a:chExt cx="7020272" cy="6857187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0599800E-9C6C-4035-8FCA-14F7130F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2347" y="0"/>
              <a:ext cx="7020272" cy="3886941"/>
            </a:xfrm>
            <a:prstGeom prst="rect">
              <a:avLst/>
            </a:prstGeom>
          </p:spPr>
        </p:pic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3D6EB38E-B6DD-4AD2-B6EB-A129FD62B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6316" y="3886941"/>
              <a:ext cx="2227684" cy="2970246"/>
            </a:xfrm>
            <a:prstGeom prst="rect">
              <a:avLst/>
            </a:prstGeom>
          </p:spPr>
        </p:pic>
      </p:grpSp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26043C2-0B9A-404F-B01C-802CC4820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47" y="3898858"/>
            <a:ext cx="4763969" cy="29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421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D33ED7-72D9-43A0-888E-C6034083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188640"/>
            <a:ext cx="6400800" cy="1224136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אתר האינטרנט החדש על העמותה 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https://hashal.org.il/</a:t>
            </a:r>
            <a:endParaRPr lang="he-IL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he-IL" u="sng" dirty="0">
              <a:solidFill>
                <a:srgbClr val="FF0000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E04CF17E-92D7-4EF5-AD82-1D5B24F6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169" y="332656"/>
            <a:ext cx="4455060" cy="36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028" name="תמונה 1">
            <a:extLst>
              <a:ext uri="{FF2B5EF4-FFF2-40B4-BE49-F238E27FC236}">
                <a16:creationId xmlns:a16="http://schemas.microsoft.com/office/drawing/2014/main" id="{4D98FFD8-3BFE-4193-8265-7AB7A128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69" y="1751872"/>
            <a:ext cx="6986185" cy="39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DB75491A-C647-4AD8-B714-B18070710A6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32169" y="5683945"/>
            <a:ext cx="44550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76471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כל פעילות החברים בעמותה הינה התנדבותית</a:t>
            </a: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-531440"/>
            <a:ext cx="4968552" cy="18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EF4C1D2-4B02-4A39-A528-0E866E019B33}"/>
              </a:ext>
            </a:extLst>
          </p:cNvPr>
          <p:cNvSpPr txBox="1"/>
          <p:nvPr/>
        </p:nvSpPr>
        <p:spPr>
          <a:xfrm>
            <a:off x="2807804" y="368660"/>
            <a:ext cx="5472608" cy="5970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1"/>
            <a:r>
              <a:rPr lang="he-IL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30/03/2022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he-IL" sz="1100" b="1" u="none" strike="noStrike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1"/>
            <a:r>
              <a:rPr lang="he-IL" sz="1100" b="1" u="sng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עמותת חיל משאבי אנוש (השלישות), </a:t>
            </a:r>
            <a:r>
              <a:rPr lang="he-IL" sz="1100" b="1" u="sng" dirty="0" err="1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ע"ר</a:t>
            </a:r>
            <a:r>
              <a:rPr lang="he-IL" sz="1100" b="1" u="sng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58017382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1"/>
            <a:r>
              <a:rPr lang="he-IL" sz="1100" b="1" u="none" strike="noStrike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1"/>
            <a:r>
              <a:rPr lang="he-IL" sz="1100" b="1" u="sng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ועדת הביקורת של העמותה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1"/>
            <a:r>
              <a:rPr lang="he-IL" sz="1100" b="1" u="none" strike="noStrike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u="sng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פרוטוקול מס' 1/2022 מישיבת הוועדה שהתקיימה ביום ראשון, 27/3/2022 בשעה 16:30 במשרדי העמותה באתר ההנצחה בתל – השומר</a:t>
            </a: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  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r>
              <a:rPr lang="he-IL" sz="1100" u="sng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משתתפים</a:t>
            </a: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גיל שביט – חבר הוועדה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יוסי ברקו – חבר הוועדה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\</a:t>
            </a:r>
          </a:p>
          <a:p>
            <a:pPr algn="r" rtl="1"/>
            <a:r>
              <a:rPr lang="he-IL" sz="1100" u="sng" dirty="0" err="1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וכחים</a:t>
            </a:r>
            <a:r>
              <a:rPr lang="he-IL" sz="1100" u="sng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(שאינם חברי הוועדה)</a:t>
            </a: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תא"ל צביקה </a:t>
            </a:r>
            <a:r>
              <a:rPr lang="he-IL" sz="1100" dirty="0" err="1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וקסברג</a:t>
            </a: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– יו"ר העמותה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דרור </a:t>
            </a:r>
            <a:r>
              <a:rPr lang="he-IL" sz="1100" dirty="0" err="1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טוקר</a:t>
            </a: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– מנכ"ל העמותה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רנ"ג ניצן גולן – מנהל אתר ההנצחה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u="sng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על סדר היום</a:t>
            </a: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1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דו"ח הנהלת העמותה ע"י היו"ר, המנכ"ל ומנהל אתר ההנצחה.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1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דיון ואישור הדו"חות הכספיים והדו"ח המילולי לשנת 2021.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11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דיון ואישור עדכון תקציב לשנת 2022 וצפי תקציב לשנת 2023.</a:t>
            </a:r>
          </a:p>
          <a:p>
            <a:pPr marL="457200" algn="r" rtl="1"/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1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החלטות שהתקבלו בישיבת הוועדה.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b="1" u="sng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לסעיף 1 - דו"ח הנהלת העמותה</a:t>
            </a:r>
            <a:endParaRPr lang="en-US" sz="1100" b="1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u="none" strike="noStrike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יו"ר העמותה הציג בישיבה מצגת בה נכללו הסעיפים: 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החזון 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המטרות.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פעילות העמותה בשנת העבודה 2021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עוד הציג יו"ר העמותה: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התקיימה פגישה עם מנכ"ל עיריית רמת גן החדש. 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לוח הזיכרון הוחלף ונכון להיום הלוח דיגיטלי.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עדכן לגבי הפעילות שנעשית בתחומי הנגשת האתר.</a:t>
            </a:r>
            <a:endParaRPr lang="en-US" sz="10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188891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-531440"/>
            <a:ext cx="4968552" cy="23762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843292F-D5D3-4322-8F61-D21A2C56C97D}"/>
              </a:ext>
            </a:extLst>
          </p:cNvPr>
          <p:cNvSpPr txBox="1"/>
          <p:nvPr/>
        </p:nvSpPr>
        <p:spPr>
          <a:xfrm>
            <a:off x="3203848" y="836712"/>
            <a:ext cx="4680520" cy="86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CF2514C-B68A-4308-8775-B95BD99B94B6}"/>
              </a:ext>
            </a:extLst>
          </p:cNvPr>
          <p:cNvSpPr txBox="1"/>
          <p:nvPr/>
        </p:nvSpPr>
        <p:spPr>
          <a:xfrm>
            <a:off x="2483768" y="875123"/>
            <a:ext cx="6408712" cy="63786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1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לסעיף 2 - דיון ואישור הדו"חות הכספיים והדו"ח המילולי לשנת 2021</a:t>
            </a:r>
            <a:endParaRPr lang="en-US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1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בפני הוועדה הוצגו הדו"חות הכספיים ליום 31/12/2021 כמו גם עדכון התקציב לשנת 2022 ותכנון תקציב לשנת 2023.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לחברי הוועדה ניתן פירוט נוסף לסעיף אחזקת אתר ההנצחה.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בהכנסות ממשרד הבטחון לתפעול אתר ההנצחה לא חל שינוי והן בסך של 150,000 ₪ בשנת 2021.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במהלך שנת 2022 אמור להתקבל תקציב נוסף לסעיף ביצוע "הנגשה" לאתר וחידוש התאורה בסך כולל של 300,000 ₪.</a:t>
            </a: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.כמו כן, מתוכנן לשנת 2023 ביצוע להשלמת החלפת הריצוף באתר בשבילי גישה בסך של 300,000 ₪.</a:t>
            </a: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1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לסעיף - 3 החלטות שקבלה ועדת הביקורת בישיבה</a:t>
            </a:r>
          </a:p>
          <a:p>
            <a:pPr marL="342900" lvl="0" indent="-342900" algn="r" rtl="1">
              <a:lnSpc>
                <a:spcPct val="150000"/>
              </a:lnSpc>
              <a:buFont typeface="+mj-cs"/>
              <a:buAutoNum type="hebrew2Minus"/>
            </a:pPr>
            <a:r>
              <a:rPr lang="he-IL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א.לאחר</a:t>
            </a: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שהתקבלו תשובות לשאלות שהועלו ע"י חברי ועדת הביקורת בנושא הדו"חות הכספיים והדוח המילולי לשנת 2021, כולל עדכון תקציב לשנת 2022 והתקציב לשנת 2023, ממליצה הוועדה </a:t>
            </a:r>
            <a:r>
              <a:rPr lang="he-IL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לאסיפה</a:t>
            </a: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הכללית שאמורה להתכנס ביום חמישי, 07/04/2022, לאשר את הדו"חות שלעיל.</a:t>
            </a:r>
          </a:p>
          <a:p>
            <a:pPr marL="342900" lvl="0" indent="-342900" algn="r" rtl="1">
              <a:lnSpc>
                <a:spcPct val="150000"/>
              </a:lnSpc>
              <a:buFont typeface="+mj-cs"/>
              <a:buAutoNum type="hebrew2Minus"/>
            </a:pPr>
            <a:r>
              <a:rPr lang="he-IL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ב.הוועדה</a:t>
            </a: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מאשרת את דו"ח ההנהלה כפי שהוצג בפני החברים במהלך הישיבה וחברי הוועדה מודים ליו"ר העמותה, תא"ל צביקה </a:t>
            </a:r>
            <a:r>
              <a:rPr lang="he-IL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וקסברג</a:t>
            </a: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למנכ"ל העמותה, סא"ל דרור </a:t>
            </a:r>
            <a:r>
              <a:rPr lang="he-IL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טוקר</a:t>
            </a:r>
            <a:r>
              <a:rPr lang="he-I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ולמנהל אתר ההנצחה, רנ"ג ניצן גולן, על הניהול השוטף של העמותה ושל אתר ההנצחה ועל שיתוף הפעולה עם ועדת הביקורת.</a:t>
            </a:r>
          </a:p>
          <a:p>
            <a:pPr marL="342900" lvl="0" indent="-342900" algn="r" rtl="1">
              <a:lnSpc>
                <a:spcPct val="150000"/>
              </a:lnSpc>
              <a:buFont typeface="+mj-cs"/>
              <a:buAutoNum type="hebrew2Minus"/>
            </a:pPr>
            <a:endParaRPr lang="he-IL" sz="1100" dirty="0"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     ____________                                                            </a:t>
            </a:r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_____________                 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           אל"מ יוסי ברקו                                      			    סא"ל גיל שביט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/>
            <a:r>
              <a:rPr lang="he-IL" sz="11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            חבר הוועדה                           		                                                                   חבר הוועדה</a:t>
            </a:r>
            <a:endParaRPr lang="en-US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he-IL" sz="11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buFont typeface="+mj-cs"/>
              <a:buAutoNum type="hebrew2Minus"/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A375A524-7B13-4CC8-8243-EBB0A261E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01218"/>
            <a:ext cx="7524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תמונה 21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67A0808-9863-42CD-89CB-269094460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61" y="4815468"/>
            <a:ext cx="11144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7411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0AA8950-1381-4DA4-BB9F-D72878CE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32656"/>
            <a:ext cx="4247324" cy="592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476973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134E6B8-BDBF-469F-8E6D-58FCE00F2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20" t="1449" r="3394" b="1301"/>
          <a:stretch/>
        </p:blipFill>
        <p:spPr>
          <a:xfrm>
            <a:off x="3635896" y="392948"/>
            <a:ext cx="4392488" cy="6072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940333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סדר היום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1D6C87-92C5-4E1D-AA14-AEDC3180D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68" y="1422133"/>
            <a:ext cx="6643464" cy="54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kern="0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דו"ח הנהלה.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kern="0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דו"ח ועדת ביקורת.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kern="0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אישור דוחות כספיים והדו"ח המילולי לשנת 2021.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kern="0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אישור עדכון תקציב לשנת 2022 ותכנון תקציב לשנת 2023.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kern="0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אישור המשך התקשרות עם משרד רו"ח </a:t>
            </a:r>
            <a:r>
              <a:rPr lang="he-IL" sz="2400" b="1" kern="0" dirty="0" err="1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שטיינמץ</a:t>
            </a:r>
            <a:r>
              <a:rPr lang="he-IL" sz="2400" b="1" kern="0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kern="0" dirty="0" err="1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עמינח</a:t>
            </a:r>
            <a:r>
              <a:rPr lang="he-IL" sz="2400" b="1" kern="0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ושות'.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kern="0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בחירות חברי מוסדות העמותה.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kern="0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682907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6EF780D-DD99-4213-996E-490DC187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96044"/>
            <a:ext cx="4301846" cy="6065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765566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32B9BAC-55E6-493B-B2E8-FB39F9CFB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91729"/>
            <a:ext cx="4275247" cy="6074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611481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96AE347-3671-4DFE-A52A-CE2656EC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74340"/>
            <a:ext cx="4384578" cy="630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003874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E462A9D-79DE-45B9-B250-B4EEF721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490364"/>
            <a:ext cx="4140295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347531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84FC26F-55CD-4B9E-8CE0-FB7D0220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32048"/>
            <a:ext cx="4220198" cy="599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60571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569229C-8B82-4DCA-A3C4-0E23EBBF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89095"/>
            <a:ext cx="4320480" cy="6079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59134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5691C7D-C295-4D2C-8A7B-7DAA025E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60040"/>
            <a:ext cx="4327116" cy="613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614158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7DAAA5A-BAC1-482C-A1EC-C7CC77D6D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60040"/>
            <a:ext cx="4360610" cy="613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618810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חברי מוסדות העמותה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743289DA-8819-4377-9F93-C8E505FC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781" y="860625"/>
            <a:ext cx="2380419" cy="536220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597A5A2-B706-4566-9EA1-B2E2BBFD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980728"/>
            <a:ext cx="2873075" cy="4264437"/>
          </a:xfrm>
          <a:prstGeom prst="rect">
            <a:avLst/>
          </a:prstGeom>
        </p:spPr>
      </p:pic>
      <p:sp>
        <p:nvSpPr>
          <p:cNvPr id="5" name="לחצן פעולה: קדימה או הבא 4">
            <a:hlinkClick r:id="rId4" action="ppaction://hlinksldjump"/>
            <a:extLst>
              <a:ext uri="{FF2B5EF4-FFF2-40B4-BE49-F238E27FC236}">
                <a16:creationId xmlns:a16="http://schemas.microsoft.com/office/drawing/2014/main" id="{25CE2753-EC79-420E-B8D1-0B95B1FCE483}"/>
              </a:ext>
            </a:extLst>
          </p:cNvPr>
          <p:cNvSpPr/>
          <p:nvPr/>
        </p:nvSpPr>
        <p:spPr bwMode="auto">
          <a:xfrm>
            <a:off x="2685220" y="5586984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163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חברי מוסדות העמותה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162E514-AEC1-4125-925C-E1F89261E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196752"/>
            <a:ext cx="3161902" cy="4691854"/>
          </a:xfrm>
          <a:prstGeom prst="rect">
            <a:avLst/>
          </a:prstGeom>
        </p:spPr>
      </p:pic>
      <p:sp>
        <p:nvSpPr>
          <p:cNvPr id="5" name="לחצן פעולה: קדימה או הבא 4">
            <a:hlinkClick r:id="rId3" action="ppaction://hlinksldjump"/>
            <a:extLst>
              <a:ext uri="{FF2B5EF4-FFF2-40B4-BE49-F238E27FC236}">
                <a16:creationId xmlns:a16="http://schemas.microsoft.com/office/drawing/2014/main" id="{F3BCA81D-86B0-4DCA-A50A-20C9185D9308}"/>
              </a:ext>
            </a:extLst>
          </p:cNvPr>
          <p:cNvSpPr/>
          <p:nvPr/>
        </p:nvSpPr>
        <p:spPr bwMode="auto">
          <a:xfrm>
            <a:off x="2809505" y="5733256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6859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החזון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00200"/>
            <a:ext cx="6499225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לפעול בנושא הנצחה ומורשת של החיל, שמירה והידוק הקשר עם יוצאי החיל, </a:t>
            </a:r>
            <a:r>
              <a:rPr lang="he-IL" sz="24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פורשיו</a:t>
            </a: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והמשפחות השכולות וסיוע לחיל במשימותיו.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82910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מייסדי העמותה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17068" y="1093695"/>
            <a:ext cx="6643464" cy="57332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משה נתיב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דני רז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בני דקל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ברנר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צפיה גילת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שני.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יוסי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דרמר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יוני נוקד.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אשר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מייבסקי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</p:txBody>
      </p:sp>
      <p:sp>
        <p:nvSpPr>
          <p:cNvPr id="3" name="לחצן פעולה: קדימה או הבא 2">
            <a:hlinkClick r:id="" action="ppaction://hlinkshowjump?jump=lastslideviewed" highlightClick="1"/>
          </p:cNvPr>
          <p:cNvSpPr/>
          <p:nvPr/>
        </p:nvSpPr>
        <p:spPr bwMode="auto">
          <a:xfrm>
            <a:off x="4860032" y="5589240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1844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92924" y="1100621"/>
            <a:ext cx="3191036" cy="3541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6106216-F210-4CB9-B139-1AE1FB38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3469196" cy="4196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4205B2-74E7-4BAC-90DA-17556524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29" y="4200012"/>
            <a:ext cx="3551077" cy="26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D8FAAE-A121-46DF-B1B2-16975F1C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25" y="0"/>
            <a:ext cx="3551076" cy="41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לחצן פעולה: קדימה או הבא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50BDC4ED-6BD8-4AE6-ADD5-64EB418AFA04}"/>
              </a:ext>
            </a:extLst>
          </p:cNvPr>
          <p:cNvSpPr/>
          <p:nvPr/>
        </p:nvSpPr>
        <p:spPr bwMode="auto">
          <a:xfrm>
            <a:off x="7741544" y="5007798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512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356" y="-15483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מטרות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1024" y="836712"/>
            <a:ext cx="6643464" cy="54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לתעד את מורשת החיל, ליזום פעילויות הקשורות בה לשם הנחלתה והטמעתה בקרב המשרתים.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ולסייע לחיל בתחום ההנצחה והמורשת וחיזוק הקשר עם המשפחות השכולות.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אחזקת אתר ההנצחה והנצחת חללי החיל.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לתת סיוע ומענה למשימות חייליות ייחודיות.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לשמירת הקשר בין המשרתים, יוצאי ופורשי החיל על ידי יזום פעילות: מקצועית, חברתית, רווחה, כלכלית ותעסוקתית. 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לגיוס משאבים למימוש החזון ומטרות העמותה</a:t>
            </a:r>
            <a:endParaRPr lang="en-US" sz="24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39326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עבר הווה ועתיד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21024" y="836712"/>
            <a:ext cx="6643464" cy="6021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lvl="8" indent="-342900">
              <a:lnSpc>
                <a:spcPct val="90000"/>
              </a:lnSpc>
              <a:defRPr/>
            </a:pP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עמותת יוצאי </a:t>
            </a:r>
            <a:r>
              <a:rPr lang="he-IL" b="1" dirty="0" err="1">
                <a:solidFill>
                  <a:srgbClr val="000099"/>
                </a:solidFill>
                <a:cs typeface="David" pitchFamily="34" charset="-79"/>
              </a:rPr>
              <a:t>חש"ל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 נרשמה כחוק באוג' 1990, במשרד המשפטים. 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  <a:hlinkClick r:id="rId2" action="ppaction://hlinksldjump"/>
              </a:rPr>
              <a:t>רשימת מייסדי העמותה</a:t>
            </a:r>
            <a:endParaRPr lang="en-US" b="1" dirty="0">
              <a:solidFill>
                <a:srgbClr val="000099"/>
              </a:solidFill>
              <a:cs typeface="David" pitchFamily="34" charset="-79"/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בחזון מייסדי העמותה הוצבו הערכים של הנצחה ומורשת חיל השלישות.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לאחר שנתיים של עשייה בתחומי ההנצחה והמורשת החיילית, בניסיון להקים אתר הנצחה לחיל השלישות, חדלה העמותה מפעילותה. 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בשנת 2004 חזרה העמותה לפעילות, בתחומי ההנצחה, נעשה ניסיון נוסף להגשים את </a:t>
            </a:r>
            <a:r>
              <a:rPr lang="he-IL" sz="2000" b="1" dirty="0" err="1">
                <a:solidFill>
                  <a:srgbClr val="000099"/>
                </a:solidFill>
                <a:cs typeface="David" pitchFamily="34" charset="-79"/>
              </a:rPr>
              <a:t>חזון</a:t>
            </a: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 הקמת אתר ההנצחה החילי.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העמותה חידשה את פעילותה במרץ 2010 בשמה החדש, "עמותת ידידי חיל השלישות".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באוג' 2014 התממש החזון, על פי בקשת משרד הביטחון-אגף המשפחות וחיל השלישות, העמותה נרשמה כספק משרד הביטחון לקבלת תקציב, וקיבלה את האחריות על אתר ההנצחה והמורשת בתל השומר.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במאי 2018 שונה שם העמותה ל-"עמותת חיל משאבי האנוש         (שלישות),זאת לאור שינוי שם החיל  לחיל משאבי האנוש.</a:t>
            </a:r>
            <a:r>
              <a:rPr lang="he-IL" sz="2400" b="1" dirty="0">
                <a:solidFill>
                  <a:srgbClr val="000099"/>
                </a:solidFill>
                <a:cs typeface="David" pitchFamily="34" charset="-79"/>
              </a:rPr>
              <a:t>. </a:t>
            </a:r>
            <a:endParaRPr lang="en-US" sz="24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kern="0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07466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מוסדות העמותה</a:t>
            </a:r>
            <a:endParaRPr lang="en-US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125538"/>
            <a:ext cx="6310313" cy="5616575"/>
          </a:xfrm>
        </p:spPr>
        <p:txBody>
          <a:bodyPr/>
          <a:lstStyle/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הנהלה 44 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חברים</a:t>
            </a: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יו"ר-תא"ל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צביקה וקסברג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מ"מ יו"ר-תא"ל (מיל') איתן לוי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מנכ"ל-סא"ל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דרור טוקר</a:t>
            </a: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3" action="ppaction://hlinksldjump"/>
              </a:rPr>
              <a:t>ועדת בקורת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3" action="ppaction://hlinksldjump"/>
              </a:rPr>
              <a:t>-3 חברים</a:t>
            </a: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יו"ר-סא"ל (מיל') אשר </a:t>
            </a:r>
            <a:r>
              <a:rPr lang="he-IL" sz="2400" b="1" dirty="0" err="1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מייבסקי</a:t>
            </a: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משקיפים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-2 חברים</a:t>
            </a: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מנהל אתר ההנצחה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רנ"ג מיל' ניצן גולן</a:t>
            </a:r>
          </a:p>
          <a:p>
            <a:pPr eaLnBrk="1" hangingPunct="1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1853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אירועים שנתיים</a:t>
            </a:r>
            <a:br>
              <a:rPr lang="he-IL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</a:br>
            <a:endParaRPr lang="he-IL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64704"/>
            <a:ext cx="6400800" cy="532859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None/>
            </a:pP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צה"ל ביום הזיכרון.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חיל משאבי האנוש.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החיל הכללי.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הדלקת נר בחנוכה עם המשפחות השכולות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כ- 2500 קצינים, חיילים ואזרחים משתתפים בטקסים.</a:t>
            </a: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נערכים כ- 26 ביקורים של חניכי קורסי הקצינים והחוגרים מבה"ד 11, בהם השתתפו כ – 1500 קצינים וחיילים.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משותפת עם החיל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אסיפה כללית של העמותה.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ישיבת הנהלה.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חלוקת שי למשפחות חיילים מעוטי יכולת- חולקו 70 חבילות שי בכל חג, לקראת חג הפסח וראש השנה, השי נמסר ישירות לבית משפחת החייל בסיוע משרתי הקבע של החיל, מסורת זו תמשך באופן קבוע בחגים הבאים.</a:t>
            </a: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למצטייני חיל </a:t>
            </a:r>
            <a:r>
              <a:rPr lang="he-IL" sz="20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המשא"ן</a:t>
            </a: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ומקבלי דרגות בקיצור </a:t>
            </a:r>
            <a:r>
              <a:rPr lang="he-IL" sz="20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פז"מ</a:t>
            </a: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ליום העצמאות, ניתן ספר מטעם העמותה.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 למשפחות שכולות .</a:t>
            </a: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604363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העמותה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124744"/>
            <a:ext cx="6400800" cy="604867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החלפת גג אסבסט בשירותים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תגבור התאורה  בשבילי הגישה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גינון חידוש צמחיה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יצירת סרטון  תדמית ומורשת על אתר ההנצחה והחיל.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דפיברילטור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לוח נופלים אלק" בחדר ההנצחה והמורשת.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הערכות להנגשה האתר עם משרד הביטחון.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החלפת מערכת ההשקיה העליונה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ביקורת כיבוי אש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ביקורת שנתית למערכת החשמל.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חידוש ביטוח  אלמנטרי כולל צד ג.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17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624728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2443</TotalTime>
  <Words>1071</Words>
  <Application>Microsoft Office PowerPoint</Application>
  <PresentationFormat>‫הצגה על המסך (4:3)</PresentationFormat>
  <Paragraphs>216</Paragraphs>
  <Slides>31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7" baseType="lpstr">
      <vt:lpstr>Arial</vt:lpstr>
      <vt:lpstr>Calibri</vt:lpstr>
      <vt:lpstr>David</vt:lpstr>
      <vt:lpstr>Times New Roman</vt:lpstr>
      <vt:lpstr>Wingdings</vt:lpstr>
      <vt:lpstr>Proposal</vt:lpstr>
      <vt:lpstr>עמותת חיל משאבי האנוש(שלישות) אסיפה כללית מס' 12 7 אפריל 2022</vt:lpstr>
      <vt:lpstr>סדר היום</vt:lpstr>
      <vt:lpstr>החזון</vt:lpstr>
      <vt:lpstr>מטרות</vt:lpstr>
      <vt:lpstr>עבר הווה ועתיד</vt:lpstr>
      <vt:lpstr>מוסדות העמותה</vt:lpstr>
      <vt:lpstr>אירועים שנתיים </vt:lpstr>
      <vt:lpstr>פעילות משותפת עם החיל</vt:lpstr>
      <vt:lpstr>פעילות העמותה באתר הנצחה </vt:lpstr>
      <vt:lpstr>פעילות עיריית רמת-גן באתר הנצחה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חברי מוסדות העמותה</vt:lpstr>
      <vt:lpstr>חברי מוסדות העמותה</vt:lpstr>
      <vt:lpstr>מייסדי העמותה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ישיבת הנהלת עמותת "ידידי חיל השלישות" מיום 18 ספט' 2011</dc:title>
  <dc:creator>dror</dc:creator>
  <cp:lastModifiedBy>yuval golan</cp:lastModifiedBy>
  <cp:revision>519</cp:revision>
  <cp:lastPrinted>2022-04-02T06:23:05Z</cp:lastPrinted>
  <dcterms:created xsi:type="dcterms:W3CDTF">2011-09-18T09:44:30Z</dcterms:created>
  <dcterms:modified xsi:type="dcterms:W3CDTF">2022-04-05T14:23:47Z</dcterms:modified>
</cp:coreProperties>
</file>