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1" r:id="rId1"/>
  </p:sldMasterIdLst>
  <p:notesMasterIdLst>
    <p:notesMasterId r:id="rId33"/>
  </p:notesMasterIdLst>
  <p:handoutMasterIdLst>
    <p:handoutMasterId r:id="rId34"/>
  </p:handoutMasterIdLst>
  <p:sldIdLst>
    <p:sldId id="295" r:id="rId2"/>
    <p:sldId id="321" r:id="rId3"/>
    <p:sldId id="360" r:id="rId4"/>
    <p:sldId id="365" r:id="rId5"/>
    <p:sldId id="366" r:id="rId6"/>
    <p:sldId id="367" r:id="rId7"/>
    <p:sldId id="368" r:id="rId8"/>
    <p:sldId id="361" r:id="rId9"/>
    <p:sldId id="362" r:id="rId10"/>
    <p:sldId id="385" r:id="rId11"/>
    <p:sldId id="386" r:id="rId12"/>
    <p:sldId id="363" r:id="rId13"/>
    <p:sldId id="346" r:id="rId14"/>
    <p:sldId id="320" r:id="rId15"/>
    <p:sldId id="374" r:id="rId16"/>
    <p:sldId id="400" r:id="rId17"/>
    <p:sldId id="401" r:id="rId18"/>
    <p:sldId id="389" r:id="rId19"/>
    <p:sldId id="392" r:id="rId20"/>
    <p:sldId id="395" r:id="rId21"/>
    <p:sldId id="391" r:id="rId22"/>
    <p:sldId id="390" r:id="rId23"/>
    <p:sldId id="393" r:id="rId24"/>
    <p:sldId id="394" r:id="rId25"/>
    <p:sldId id="396" r:id="rId26"/>
    <p:sldId id="398" r:id="rId27"/>
    <p:sldId id="387" r:id="rId28"/>
    <p:sldId id="388" r:id="rId29"/>
    <p:sldId id="336" r:id="rId30"/>
    <p:sldId id="402" r:id="rId31"/>
    <p:sldId id="403" r:id="rId32"/>
  </p:sldIdLst>
  <p:sldSz cx="9144000" cy="6858000" type="screen4x3"/>
  <p:notesSz cx="6797675" cy="9926638"/>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0066"/>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5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3852382" y="0"/>
            <a:ext cx="2945293" cy="496882"/>
          </a:xfrm>
          <a:prstGeom prst="rect">
            <a:avLst/>
          </a:prstGeom>
          <a:noFill/>
          <a:ln>
            <a:noFill/>
          </a:ln>
          <a:effectLst/>
        </p:spPr>
        <p:txBody>
          <a:bodyPr vert="horz" wrap="square" lIns="95562" tIns="47781" rIns="95562" bIns="47781" numCol="1" anchor="t" anchorCtr="0" compatLnSpc="1">
            <a:prstTxWarp prst="textNoShape">
              <a:avLst/>
            </a:prstTxWarp>
          </a:bodyPr>
          <a:lstStyle>
            <a:lvl1pPr algn="r" rtl="1" eaLnBrk="1" hangingPunct="1">
              <a:defRPr sz="1300"/>
            </a:lvl1pPr>
          </a:lstStyle>
          <a:p>
            <a:pPr>
              <a:defRPr/>
            </a:pPr>
            <a:endParaRPr lang="en-US"/>
          </a:p>
        </p:txBody>
      </p:sp>
      <p:sp>
        <p:nvSpPr>
          <p:cNvPr id="55299" name="Rectangle 3"/>
          <p:cNvSpPr>
            <a:spLocks noGrp="1" noChangeArrowheads="1"/>
          </p:cNvSpPr>
          <p:nvPr>
            <p:ph type="dt" sz="quarter" idx="1"/>
          </p:nvPr>
        </p:nvSpPr>
        <p:spPr bwMode="auto">
          <a:xfrm>
            <a:off x="1567" y="0"/>
            <a:ext cx="2945293" cy="496882"/>
          </a:xfrm>
          <a:prstGeom prst="rect">
            <a:avLst/>
          </a:prstGeom>
          <a:noFill/>
          <a:ln>
            <a:noFill/>
          </a:ln>
          <a:effectLst/>
        </p:spPr>
        <p:txBody>
          <a:bodyPr vert="horz" wrap="square" lIns="95562" tIns="47781" rIns="95562" bIns="47781" numCol="1" anchor="t" anchorCtr="0" compatLnSpc="1">
            <a:prstTxWarp prst="textNoShape">
              <a:avLst/>
            </a:prstTxWarp>
          </a:bodyPr>
          <a:lstStyle>
            <a:lvl1pPr algn="l" rtl="1" eaLnBrk="1" hangingPunct="1">
              <a:defRPr sz="1300"/>
            </a:lvl1pPr>
          </a:lstStyle>
          <a:p>
            <a:pPr>
              <a:defRPr/>
            </a:pPr>
            <a:endParaRPr lang="en-US"/>
          </a:p>
        </p:txBody>
      </p:sp>
      <p:sp>
        <p:nvSpPr>
          <p:cNvPr id="55300" name="Rectangle 4"/>
          <p:cNvSpPr>
            <a:spLocks noGrp="1" noChangeArrowheads="1"/>
          </p:cNvSpPr>
          <p:nvPr>
            <p:ph type="ftr" sz="quarter" idx="2"/>
          </p:nvPr>
        </p:nvSpPr>
        <p:spPr bwMode="auto">
          <a:xfrm>
            <a:off x="3852382" y="9428183"/>
            <a:ext cx="2945293" cy="496882"/>
          </a:xfrm>
          <a:prstGeom prst="rect">
            <a:avLst/>
          </a:prstGeom>
          <a:noFill/>
          <a:ln>
            <a:noFill/>
          </a:ln>
          <a:effectLst/>
        </p:spPr>
        <p:txBody>
          <a:bodyPr vert="horz" wrap="square" lIns="95562" tIns="47781" rIns="95562" bIns="47781" numCol="1" anchor="b" anchorCtr="0" compatLnSpc="1">
            <a:prstTxWarp prst="textNoShape">
              <a:avLst/>
            </a:prstTxWarp>
          </a:bodyPr>
          <a:lstStyle>
            <a:lvl1pPr algn="r" rtl="1" eaLnBrk="1" hangingPunct="1">
              <a:defRPr sz="1300"/>
            </a:lvl1pPr>
          </a:lstStyle>
          <a:p>
            <a:pPr>
              <a:defRPr/>
            </a:pPr>
            <a:endParaRPr lang="en-US"/>
          </a:p>
        </p:txBody>
      </p:sp>
      <p:sp>
        <p:nvSpPr>
          <p:cNvPr id="55301" name="Rectangle 5"/>
          <p:cNvSpPr>
            <a:spLocks noGrp="1" noChangeArrowheads="1"/>
          </p:cNvSpPr>
          <p:nvPr>
            <p:ph type="sldNum" sz="quarter" idx="3"/>
          </p:nvPr>
        </p:nvSpPr>
        <p:spPr bwMode="auto">
          <a:xfrm>
            <a:off x="1567" y="9428183"/>
            <a:ext cx="2945293" cy="496882"/>
          </a:xfrm>
          <a:prstGeom prst="rect">
            <a:avLst/>
          </a:prstGeom>
          <a:noFill/>
          <a:ln>
            <a:noFill/>
          </a:ln>
          <a:effectLst/>
        </p:spPr>
        <p:txBody>
          <a:bodyPr vert="horz" wrap="square" lIns="95562" tIns="47781" rIns="95562" bIns="47781" numCol="1" anchor="b" anchorCtr="0" compatLnSpc="1">
            <a:prstTxWarp prst="textNoShape">
              <a:avLst/>
            </a:prstTxWarp>
          </a:bodyPr>
          <a:lstStyle>
            <a:lvl1pPr rtl="1" eaLnBrk="1" hangingPunct="1">
              <a:defRPr sz="1300"/>
            </a:lvl1pPr>
          </a:lstStyle>
          <a:p>
            <a:pPr>
              <a:defRPr/>
            </a:pPr>
            <a:fld id="{087D9180-DF49-4CF8-96AA-B3263756F5A4}" type="slidenum">
              <a:rPr lang="he-IL" altLang="he-IL"/>
              <a:pPr>
                <a:defRPr/>
              </a:pPr>
              <a:t>‹#›</a:t>
            </a:fld>
            <a:endParaRPr lang="en-US" altLang="he-IL"/>
          </a:p>
        </p:txBody>
      </p:sp>
    </p:spTree>
    <p:extLst>
      <p:ext uri="{BB962C8B-B14F-4D97-AF65-F5344CB8AC3E}">
        <p14:creationId xmlns:p14="http://schemas.microsoft.com/office/powerpoint/2010/main" val="187629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382" y="0"/>
            <a:ext cx="2945293" cy="496882"/>
          </a:xfrm>
          <a:prstGeom prst="rect">
            <a:avLst/>
          </a:prstGeom>
        </p:spPr>
        <p:txBody>
          <a:bodyPr vert="horz" lIns="90434" tIns="45217" rIns="90434" bIns="45217" rtlCol="1"/>
          <a:lstStyle>
            <a:lvl1pPr algn="r">
              <a:defRPr sz="1200"/>
            </a:lvl1pPr>
          </a:lstStyle>
          <a:p>
            <a:endParaRPr lang="he-IL"/>
          </a:p>
        </p:txBody>
      </p:sp>
      <p:sp>
        <p:nvSpPr>
          <p:cNvPr id="3" name="מציין מיקום של תאריך 2"/>
          <p:cNvSpPr>
            <a:spLocks noGrp="1"/>
          </p:cNvSpPr>
          <p:nvPr>
            <p:ph type="dt" idx="1"/>
          </p:nvPr>
        </p:nvSpPr>
        <p:spPr>
          <a:xfrm>
            <a:off x="1567" y="0"/>
            <a:ext cx="2945293" cy="496882"/>
          </a:xfrm>
          <a:prstGeom prst="rect">
            <a:avLst/>
          </a:prstGeom>
        </p:spPr>
        <p:txBody>
          <a:bodyPr vert="horz" lIns="90434" tIns="45217" rIns="90434" bIns="45217" rtlCol="1"/>
          <a:lstStyle>
            <a:lvl1pPr algn="l">
              <a:defRPr sz="1200"/>
            </a:lvl1pPr>
          </a:lstStyle>
          <a:p>
            <a:fld id="{9E2CAD50-8F35-4820-B6FB-A5F3E1BF19FF}" type="datetimeFigureOut">
              <a:rPr lang="he-IL" smtClean="0"/>
              <a:t>י"ד/אלול/תשפ"א</a:t>
            </a:fld>
            <a:endParaRPr lang="he-IL"/>
          </a:p>
        </p:txBody>
      </p:sp>
      <p:sp>
        <p:nvSpPr>
          <p:cNvPr id="4" name="מציין מיקום של תמונת שקופית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0434" tIns="45217" rIns="90434" bIns="45217" rtlCol="1" anchor="ctr"/>
          <a:lstStyle/>
          <a:p>
            <a:endParaRPr lang="he-IL"/>
          </a:p>
        </p:txBody>
      </p:sp>
      <p:sp>
        <p:nvSpPr>
          <p:cNvPr id="5" name="מציין מיקום של הערות 4"/>
          <p:cNvSpPr>
            <a:spLocks noGrp="1"/>
          </p:cNvSpPr>
          <p:nvPr>
            <p:ph type="body" sz="quarter" idx="3"/>
          </p:nvPr>
        </p:nvSpPr>
        <p:spPr>
          <a:xfrm>
            <a:off x="679924" y="4776989"/>
            <a:ext cx="5437827" cy="3909016"/>
          </a:xfrm>
          <a:prstGeom prst="rect">
            <a:avLst/>
          </a:prstGeom>
        </p:spPr>
        <p:txBody>
          <a:bodyPr vert="horz" lIns="90434" tIns="45217" rIns="90434" bIns="45217"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382" y="9429756"/>
            <a:ext cx="2945293" cy="496882"/>
          </a:xfrm>
          <a:prstGeom prst="rect">
            <a:avLst/>
          </a:prstGeom>
        </p:spPr>
        <p:txBody>
          <a:bodyPr vert="horz" lIns="90434" tIns="45217" rIns="90434" bIns="45217"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67" y="9429756"/>
            <a:ext cx="2945293" cy="496882"/>
          </a:xfrm>
          <a:prstGeom prst="rect">
            <a:avLst/>
          </a:prstGeom>
        </p:spPr>
        <p:txBody>
          <a:bodyPr vert="horz" lIns="90434" tIns="45217" rIns="90434" bIns="45217" rtlCol="1" anchor="b"/>
          <a:lstStyle>
            <a:lvl1pPr algn="l">
              <a:defRPr sz="1200"/>
            </a:lvl1pPr>
          </a:lstStyle>
          <a:p>
            <a:fld id="{09E2762F-B695-433C-9F79-FFB71F92F4D7}" type="slidenum">
              <a:rPr lang="he-IL" smtClean="0"/>
              <a:t>‹#›</a:t>
            </a:fld>
            <a:endParaRPr lang="he-IL"/>
          </a:p>
        </p:txBody>
      </p:sp>
    </p:spTree>
    <p:extLst>
      <p:ext uri="{BB962C8B-B14F-4D97-AF65-F5344CB8AC3E}">
        <p14:creationId xmlns:p14="http://schemas.microsoft.com/office/powerpoint/2010/main" val="35193783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itchFamily="2" charset="2"/>
              <a:buNone/>
              <a:defRPr/>
            </a:lvl1pPr>
          </a:lstStyle>
          <a:p>
            <a:pPr lvl="0"/>
            <a:r>
              <a:rPr lang="he-IL" noProof="0"/>
              <a:t>לחץ כדי לערוך סגנון כותרת משנה של תבנית בסיס</a:t>
            </a:r>
          </a:p>
        </p:txBody>
      </p:sp>
      <p:sp>
        <p:nvSpPr>
          <p:cNvPr id="6963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he-IL" noProof="0"/>
              <a:t>לחץ כדי לערוך סגנון כותרת של תבנית בסיס</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6231F3C5-0C7B-427A-87A9-152FF41F975E}" type="slidenum">
              <a:rPr lang="he-IL" altLang="he-IL"/>
              <a:pPr>
                <a:defRPr/>
              </a:pPr>
              <a:t>‹#›</a:t>
            </a:fld>
            <a:endParaRPr lang="en-US" altLang="he-IL"/>
          </a:p>
        </p:txBody>
      </p:sp>
    </p:spTree>
    <p:extLst>
      <p:ext uri="{BB962C8B-B14F-4D97-AF65-F5344CB8AC3E}">
        <p14:creationId xmlns:p14="http://schemas.microsoft.com/office/powerpoint/2010/main" val="214333592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7E189CB-DBDF-4DA7-96FC-384882A18C64}" type="slidenum">
              <a:rPr lang="he-IL" altLang="he-IL"/>
              <a:pPr>
                <a:defRPr/>
              </a:pPr>
              <a:t>‹#›</a:t>
            </a:fld>
            <a:endParaRPr lang="en-US" altLang="he-IL"/>
          </a:p>
        </p:txBody>
      </p:sp>
    </p:spTree>
    <p:extLst>
      <p:ext uri="{BB962C8B-B14F-4D97-AF65-F5344CB8AC3E}">
        <p14:creationId xmlns:p14="http://schemas.microsoft.com/office/powerpoint/2010/main" val="83295142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239000" y="228600"/>
            <a:ext cx="1600200" cy="58674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2438400" y="228600"/>
            <a:ext cx="4648200" cy="58674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E12735A-C99F-418D-9B11-2BB2BAE78C7B}" type="slidenum">
              <a:rPr lang="he-IL" altLang="he-IL"/>
              <a:pPr>
                <a:defRPr/>
              </a:pPr>
              <a:t>‹#›</a:t>
            </a:fld>
            <a:endParaRPr lang="en-US" altLang="he-IL"/>
          </a:p>
        </p:txBody>
      </p:sp>
    </p:spTree>
    <p:extLst>
      <p:ext uri="{BB962C8B-B14F-4D97-AF65-F5344CB8AC3E}">
        <p14:creationId xmlns:p14="http://schemas.microsoft.com/office/powerpoint/2010/main" val="42238034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8491DAD-BF7C-4F97-8A86-56CD21C77347}" type="slidenum">
              <a:rPr lang="he-IL" altLang="he-IL"/>
              <a:pPr>
                <a:defRPr/>
              </a:pPr>
              <a:t>‹#›</a:t>
            </a:fld>
            <a:endParaRPr lang="en-US" altLang="he-IL"/>
          </a:p>
        </p:txBody>
      </p:sp>
    </p:spTree>
    <p:extLst>
      <p:ext uri="{BB962C8B-B14F-4D97-AF65-F5344CB8AC3E}">
        <p14:creationId xmlns:p14="http://schemas.microsoft.com/office/powerpoint/2010/main" val="241979255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B148F83-B14B-4DE0-87F9-F2B95DC930BF}" type="slidenum">
              <a:rPr lang="he-IL" altLang="he-IL"/>
              <a:pPr>
                <a:defRPr/>
              </a:pPr>
              <a:t>‹#›</a:t>
            </a:fld>
            <a:endParaRPr lang="en-US" altLang="he-IL"/>
          </a:p>
        </p:txBody>
      </p:sp>
    </p:spTree>
    <p:extLst>
      <p:ext uri="{BB962C8B-B14F-4D97-AF65-F5344CB8AC3E}">
        <p14:creationId xmlns:p14="http://schemas.microsoft.com/office/powerpoint/2010/main" val="58231006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54CF513-BC66-486C-BA62-B75C7CE23954}" type="slidenum">
              <a:rPr lang="he-IL" altLang="he-IL"/>
              <a:pPr>
                <a:defRPr/>
              </a:pPr>
              <a:t>‹#›</a:t>
            </a:fld>
            <a:endParaRPr lang="en-US" altLang="he-IL"/>
          </a:p>
        </p:txBody>
      </p:sp>
    </p:spTree>
    <p:extLst>
      <p:ext uri="{BB962C8B-B14F-4D97-AF65-F5344CB8AC3E}">
        <p14:creationId xmlns:p14="http://schemas.microsoft.com/office/powerpoint/2010/main" val="59866625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196337B-3A46-4A9F-B274-2185A0A4AF92}" type="slidenum">
              <a:rPr lang="he-IL" altLang="he-IL"/>
              <a:pPr>
                <a:defRPr/>
              </a:pPr>
              <a:t>‹#›</a:t>
            </a:fld>
            <a:endParaRPr lang="en-US" altLang="he-IL"/>
          </a:p>
        </p:txBody>
      </p:sp>
    </p:spTree>
    <p:extLst>
      <p:ext uri="{BB962C8B-B14F-4D97-AF65-F5344CB8AC3E}">
        <p14:creationId xmlns:p14="http://schemas.microsoft.com/office/powerpoint/2010/main" val="324211327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43B07993-3776-4144-9851-BE24D1A91305}" type="slidenum">
              <a:rPr lang="he-IL" altLang="he-IL"/>
              <a:pPr>
                <a:defRPr/>
              </a:pPr>
              <a:t>‹#›</a:t>
            </a:fld>
            <a:endParaRPr lang="en-US" altLang="he-IL"/>
          </a:p>
        </p:txBody>
      </p:sp>
    </p:spTree>
    <p:extLst>
      <p:ext uri="{BB962C8B-B14F-4D97-AF65-F5344CB8AC3E}">
        <p14:creationId xmlns:p14="http://schemas.microsoft.com/office/powerpoint/2010/main" val="30864373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D04D118E-1BD4-4B0B-B99D-2F5CBC3659AC}" type="slidenum">
              <a:rPr lang="he-IL" altLang="he-IL"/>
              <a:pPr>
                <a:defRPr/>
              </a:pPr>
              <a:t>‹#›</a:t>
            </a:fld>
            <a:endParaRPr lang="en-US" altLang="he-IL"/>
          </a:p>
        </p:txBody>
      </p:sp>
    </p:spTree>
    <p:extLst>
      <p:ext uri="{BB962C8B-B14F-4D97-AF65-F5344CB8AC3E}">
        <p14:creationId xmlns:p14="http://schemas.microsoft.com/office/powerpoint/2010/main" val="4471624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C5429D9-D663-4CAD-BCAB-7E5D2297FD33}" type="slidenum">
              <a:rPr lang="he-IL" altLang="he-IL"/>
              <a:pPr>
                <a:defRPr/>
              </a:pPr>
              <a:t>‹#›</a:t>
            </a:fld>
            <a:endParaRPr lang="en-US" altLang="he-IL"/>
          </a:p>
        </p:txBody>
      </p:sp>
    </p:spTree>
    <p:extLst>
      <p:ext uri="{BB962C8B-B14F-4D97-AF65-F5344CB8AC3E}">
        <p14:creationId xmlns:p14="http://schemas.microsoft.com/office/powerpoint/2010/main" val="260470481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250D53-81EC-44B6-8B21-F0AD52FEC85F}" type="slidenum">
              <a:rPr lang="he-IL" altLang="he-IL"/>
              <a:pPr>
                <a:defRPr/>
              </a:pPr>
              <a:t>‹#›</a:t>
            </a:fld>
            <a:endParaRPr lang="en-US" altLang="he-IL"/>
          </a:p>
        </p:txBody>
      </p:sp>
    </p:spTree>
    <p:extLst>
      <p:ext uri="{BB962C8B-B14F-4D97-AF65-F5344CB8AC3E}">
        <p14:creationId xmlns:p14="http://schemas.microsoft.com/office/powerpoint/2010/main" val="109856816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68611"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p:spPr>
          <p:txBody>
            <a:bodyPr wrap="none" anchor="ctr"/>
            <a:lstStyle/>
            <a:p>
              <a:pPr algn="ctr" eaLnBrk="1" hangingPunct="1">
                <a:defRPr/>
              </a:pPr>
              <a:endParaRPr lang="en-US"/>
            </a:p>
          </p:txBody>
        </p:sp>
        <p:pic>
          <p:nvPicPr>
            <p:cNvPr id="1033" name="Picture 4" descr="slidemaster_med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3" name="Rectangle 5"/>
          <p:cNvSpPr>
            <a:spLocks noGrp="1" noChangeArrowheads="1"/>
          </p:cNvSpPr>
          <p:nvPr>
            <p:ph type="title"/>
          </p:nvPr>
        </p:nvSpPr>
        <p:spPr bwMode="auto">
          <a:xfrm>
            <a:off x="2438400" y="228600"/>
            <a:ext cx="6400800" cy="12192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68614" name="Rectangle 6"/>
          <p:cNvSpPr>
            <a:spLocks noGrp="1" noChangeArrowheads="1"/>
          </p:cNvSpPr>
          <p:nvPr>
            <p:ph type="body" idx="1"/>
          </p:nvPr>
        </p:nvSpPr>
        <p:spPr bwMode="auto">
          <a:xfrm>
            <a:off x="2438400" y="1600200"/>
            <a:ext cx="64008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8615" name="Rectangle 7"/>
          <p:cNvSpPr>
            <a:spLocks noGrp="1" noChangeArrowheads="1"/>
          </p:cNvSpPr>
          <p:nvPr>
            <p:ph type="dt" sz="half" idx="2"/>
          </p:nvPr>
        </p:nvSpPr>
        <p:spPr bwMode="auto">
          <a:xfrm>
            <a:off x="152400" y="6248400"/>
            <a:ext cx="1901825"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0" eaLnBrk="1" hangingPunct="1">
              <a:defRPr sz="1000">
                <a:effectLst>
                  <a:outerShdw blurRad="38100" dist="38100" dir="2700000" algn="tl">
                    <a:srgbClr val="C0C0C0"/>
                  </a:outerShdw>
                </a:effectLst>
              </a:defRPr>
            </a:lvl1pPr>
          </a:lstStyle>
          <a:p>
            <a:pPr>
              <a:defRPr/>
            </a:pPr>
            <a:endParaRPr lang="en-US"/>
          </a:p>
        </p:txBody>
      </p:sp>
      <p:sp>
        <p:nvSpPr>
          <p:cNvPr id="6861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0" eaLnBrk="1" hangingPunct="1">
              <a:defRPr sz="1000">
                <a:effectLst>
                  <a:outerShdw blurRad="38100" dist="38100" dir="2700000" algn="tl">
                    <a:srgbClr val="C0C0C0"/>
                  </a:outerShdw>
                </a:effectLst>
              </a:defRPr>
            </a:lvl1pPr>
          </a:lstStyle>
          <a:p>
            <a:pPr>
              <a:defRPr/>
            </a:pPr>
            <a:endParaRPr lang="en-US"/>
          </a:p>
        </p:txBody>
      </p:sp>
      <p:sp>
        <p:nvSpPr>
          <p:cNvPr id="68617" name="Rectangle 9"/>
          <p:cNvSpPr>
            <a:spLocks noGrp="1" noChangeArrowheads="1"/>
          </p:cNvSpPr>
          <p:nvPr>
            <p:ph type="sldNum" sz="quarter" idx="4"/>
          </p:nvPr>
        </p:nvSpPr>
        <p:spPr bwMode="auto">
          <a:xfrm>
            <a:off x="6934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pPr>
              <a:defRPr/>
            </a:pPr>
            <a:fld id="{33762496-4ABD-46E2-81EE-A8B1E88C590F}"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4436"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ransition spd="slow"/>
  <p:txStyles>
    <p:titleStyle>
      <a:lvl1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2pPr>
      <a:lvl3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3pPr>
      <a:lvl4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4pPr>
      <a:lvl5pPr algn="l" rtl="1"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5pPr>
      <a:lvl6pPr marL="457200" algn="l" rtl="1"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6pPr>
      <a:lvl7pPr marL="914400" algn="l" rtl="1"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7pPr>
      <a:lvl8pPr marL="1371600" algn="l" rtl="1"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8pPr>
      <a:lvl9pPr marL="1828800" algn="l" rtl="1"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95536" y="548680"/>
            <a:ext cx="8489702" cy="2802382"/>
          </a:xfrm>
        </p:spPr>
        <p:txBody>
          <a:bodyPr/>
          <a:lstStyle/>
          <a:p>
            <a:pPr eaLnBrk="1" hangingPunct="1">
              <a:defRPr/>
            </a:pPr>
            <a:r>
              <a:rPr lang="he-IL" sz="4400" b="1" dirty="0">
                <a:solidFill>
                  <a:srgbClr val="333399"/>
                </a:solidFill>
                <a:latin typeface="David" panose="020E0502060401010101" pitchFamily="34" charset="-79"/>
                <a:cs typeface="David" panose="020E0502060401010101" pitchFamily="34" charset="-79"/>
              </a:rPr>
              <a:t>אסיפה כללית</a:t>
            </a:r>
            <a:br>
              <a:rPr lang="he-IL" sz="4400" b="1" dirty="0">
                <a:solidFill>
                  <a:srgbClr val="333399"/>
                </a:solidFill>
                <a:latin typeface="David" panose="020E0502060401010101" pitchFamily="34" charset="-79"/>
                <a:cs typeface="David" panose="020E0502060401010101" pitchFamily="34" charset="-79"/>
              </a:rPr>
            </a:br>
            <a:r>
              <a:rPr lang="he-IL" sz="4400" b="1" dirty="0">
                <a:solidFill>
                  <a:srgbClr val="333399"/>
                </a:solidFill>
                <a:latin typeface="David" panose="020E0502060401010101" pitchFamily="34" charset="-79"/>
                <a:cs typeface="David" panose="020E0502060401010101" pitchFamily="34" charset="-79"/>
              </a:rPr>
              <a:t>  עמותת "חיל משאבי האנוש(שלישות)</a:t>
            </a:r>
            <a:br>
              <a:rPr lang="he-IL" sz="4400" b="1" dirty="0">
                <a:solidFill>
                  <a:srgbClr val="333399"/>
                </a:solidFill>
                <a:latin typeface="David" panose="020E0502060401010101" pitchFamily="34" charset="-79"/>
                <a:cs typeface="David" panose="020E0502060401010101" pitchFamily="34" charset="-79"/>
              </a:rPr>
            </a:br>
            <a:r>
              <a:rPr lang="he-IL" sz="4400" b="1" dirty="0">
                <a:solidFill>
                  <a:srgbClr val="333399"/>
                </a:solidFill>
                <a:latin typeface="David" panose="020E0502060401010101" pitchFamily="34" charset="-79"/>
                <a:cs typeface="David" panose="020E0502060401010101" pitchFamily="34" charset="-79"/>
              </a:rPr>
              <a:t>מס'  9   4 יולי 2019 </a:t>
            </a:r>
            <a:br>
              <a:rPr lang="he-IL" sz="4400" b="1" dirty="0">
                <a:solidFill>
                  <a:srgbClr val="333399"/>
                </a:solidFill>
                <a:latin typeface="David" panose="020E0502060401010101" pitchFamily="34" charset="-79"/>
                <a:cs typeface="David" panose="020E0502060401010101" pitchFamily="34" charset="-79"/>
              </a:rPr>
            </a:br>
            <a:endParaRPr lang="en-US" sz="4400" b="1" dirty="0">
              <a:solidFill>
                <a:srgbClr val="333399"/>
              </a:solidFill>
              <a:latin typeface="David" panose="020E0502060401010101" pitchFamily="34" charset="-79"/>
              <a:cs typeface="David" panose="020E0502060401010101" pitchFamily="34" charset="-79"/>
            </a:endParaRPr>
          </a:p>
        </p:txBody>
      </p:sp>
      <p:sp>
        <p:nvSpPr>
          <p:cNvPr id="92163" name="Rectangle 3"/>
          <p:cNvSpPr>
            <a:spLocks noGrp="1" noChangeArrowheads="1"/>
          </p:cNvSpPr>
          <p:nvPr>
            <p:ph type="subTitle" idx="1"/>
          </p:nvPr>
        </p:nvSpPr>
        <p:spPr>
          <a:xfrm>
            <a:off x="2484438" y="3429000"/>
            <a:ext cx="6400800" cy="1447800"/>
          </a:xfrm>
        </p:spPr>
        <p:txBody>
          <a:bodyPr/>
          <a:lstStyle/>
          <a:p>
            <a:pPr eaLnBrk="1" hangingPunct="1">
              <a:defRPr/>
            </a:pPr>
            <a:r>
              <a:rPr lang="he-IL" b="1" dirty="0">
                <a:solidFill>
                  <a:srgbClr val="333399"/>
                </a:solidFill>
                <a:latin typeface="David" panose="020E0502060401010101" pitchFamily="34" charset="-79"/>
                <a:cs typeface="David" panose="020E0502060401010101" pitchFamily="34" charset="-79"/>
              </a:rPr>
              <a:t>במסגרת הביקור ב"חוויה האולימפית" בתל אביב</a:t>
            </a:r>
            <a:endParaRPr lang="en-US" b="1" dirty="0">
              <a:solidFill>
                <a:srgbClr val="333399"/>
              </a:solidFill>
              <a:latin typeface="David" panose="020E0502060401010101" pitchFamily="34" charset="-79"/>
              <a:cs typeface="David" panose="020E0502060401010101" pitchFamily="34" charset="-79"/>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468135" y="-99392"/>
            <a:ext cx="6400800" cy="1219200"/>
          </a:xfrm>
        </p:spPr>
        <p:txBody>
          <a:bodyPr/>
          <a:lstStyle/>
          <a:p>
            <a:pPr algn="ctr" eaLnBrk="1" hangingPunct="1">
              <a:defRPr/>
            </a:pPr>
            <a:r>
              <a:rPr lang="he-IL" sz="2800" b="1" u="sng" dirty="0">
                <a:solidFill>
                  <a:srgbClr val="333399"/>
                </a:solidFill>
                <a:latin typeface="David" pitchFamily="34" charset="-79"/>
                <a:cs typeface="David" pitchFamily="34" charset="-79"/>
              </a:rPr>
              <a:t>בוצע שיפור שבילי גישה והכניסה לאתר ב-2018</a:t>
            </a:r>
            <a:endParaRPr lang="en-US" sz="2800" b="1" u="sng" dirty="0">
              <a:solidFill>
                <a:srgbClr val="333399"/>
              </a:solidFill>
              <a:latin typeface="David" pitchFamily="34" charset="-79"/>
              <a:cs typeface="David" pitchFamily="34" charset="-79"/>
            </a:endParaRPr>
          </a:p>
        </p:txBody>
      </p:sp>
      <p:sp>
        <p:nvSpPr>
          <p:cNvPr id="95235" name="Rectangle 3"/>
          <p:cNvSpPr>
            <a:spLocks noGrp="1" noChangeArrowheads="1"/>
          </p:cNvSpPr>
          <p:nvPr>
            <p:ph type="body" idx="1"/>
          </p:nvPr>
        </p:nvSpPr>
        <p:spPr>
          <a:xfrm>
            <a:off x="2268537" y="908720"/>
            <a:ext cx="6543675" cy="5688930"/>
          </a:xfrm>
        </p:spPr>
        <p:txBody>
          <a:bodyPr/>
          <a:lstStyle/>
          <a:p>
            <a:pPr eaLnBrk="1" hangingPunct="1">
              <a:defRPr/>
            </a:pPr>
            <a:endParaRPr lang="he-IL" sz="2800" b="1" dirty="0">
              <a:solidFill>
                <a:srgbClr val="000099"/>
              </a:solidFill>
              <a:latin typeface="David" pitchFamily="34" charset="-79"/>
              <a:cs typeface="David" pitchFamily="34" charset="-79"/>
            </a:endParaRPr>
          </a:p>
        </p:txBody>
      </p:sp>
      <p:pic>
        <p:nvPicPr>
          <p:cNvPr id="3" name="תמונה 2">
            <a:extLst>
              <a:ext uri="{FF2B5EF4-FFF2-40B4-BE49-F238E27FC236}">
                <a16:creationId xmlns:a16="http://schemas.microsoft.com/office/drawing/2014/main" id="{F65F5D40-FA8D-4224-85B9-2A36745DF9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867" y="4531579"/>
            <a:ext cx="3875970" cy="2180233"/>
          </a:xfrm>
          <a:prstGeom prst="rect">
            <a:avLst/>
          </a:prstGeom>
        </p:spPr>
      </p:pic>
      <p:pic>
        <p:nvPicPr>
          <p:cNvPr id="5" name="תמונה 4">
            <a:extLst>
              <a:ext uri="{FF2B5EF4-FFF2-40B4-BE49-F238E27FC236}">
                <a16:creationId xmlns:a16="http://schemas.microsoft.com/office/drawing/2014/main" id="{7FB31242-532B-4EE4-8944-6CC2375480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75426" y="3810873"/>
            <a:ext cx="2175705" cy="2900939"/>
          </a:xfrm>
          <a:prstGeom prst="rect">
            <a:avLst/>
          </a:prstGeom>
        </p:spPr>
      </p:pic>
      <p:pic>
        <p:nvPicPr>
          <p:cNvPr id="7" name="תמונה 6">
            <a:extLst>
              <a:ext uri="{FF2B5EF4-FFF2-40B4-BE49-F238E27FC236}">
                <a16:creationId xmlns:a16="http://schemas.microsoft.com/office/drawing/2014/main" id="{8F97E4E0-7B49-4E28-AAE0-E1C0C5FEAE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5260" y="909335"/>
            <a:ext cx="3875971" cy="2180233"/>
          </a:xfrm>
          <a:prstGeom prst="rect">
            <a:avLst/>
          </a:prstGeom>
        </p:spPr>
      </p:pic>
      <p:pic>
        <p:nvPicPr>
          <p:cNvPr id="4" name="תמונה 3">
            <a:extLst>
              <a:ext uri="{FF2B5EF4-FFF2-40B4-BE49-F238E27FC236}">
                <a16:creationId xmlns:a16="http://schemas.microsoft.com/office/drawing/2014/main" id="{B14335CC-D573-4E7E-902F-BE62183F7B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75426" y="908720"/>
            <a:ext cx="2175705" cy="2900940"/>
          </a:xfrm>
          <a:prstGeom prst="rect">
            <a:avLst/>
          </a:prstGeom>
        </p:spPr>
      </p:pic>
    </p:spTree>
    <p:extLst>
      <p:ext uri="{BB962C8B-B14F-4D97-AF65-F5344CB8AC3E}">
        <p14:creationId xmlns:p14="http://schemas.microsoft.com/office/powerpoint/2010/main" val="44916532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defRPr/>
            </a:pPr>
            <a:r>
              <a:rPr lang="he-IL" b="1" u="sng" dirty="0">
                <a:solidFill>
                  <a:srgbClr val="333399"/>
                </a:solidFill>
                <a:latin typeface="David" pitchFamily="34" charset="-79"/>
                <a:cs typeface="David" pitchFamily="34" charset="-79"/>
              </a:rPr>
              <a:t>אירועים שהתקיימו בשנת 2018</a:t>
            </a:r>
            <a:br>
              <a:rPr lang="he-IL" b="1" dirty="0">
                <a:solidFill>
                  <a:srgbClr val="333399"/>
                </a:solidFill>
                <a:latin typeface="David" pitchFamily="34" charset="-79"/>
                <a:cs typeface="David" pitchFamily="34" charset="-79"/>
              </a:rPr>
            </a:br>
            <a:endParaRPr lang="he-IL" dirty="0">
              <a:solidFill>
                <a:srgbClr val="333399"/>
              </a:solidFill>
            </a:endParaRPr>
          </a:p>
        </p:txBody>
      </p:sp>
      <p:sp>
        <p:nvSpPr>
          <p:cNvPr id="3" name="מציין מיקום תוכן 2"/>
          <p:cNvSpPr>
            <a:spLocks noGrp="1"/>
          </p:cNvSpPr>
          <p:nvPr>
            <p:ph idx="1"/>
          </p:nvPr>
        </p:nvSpPr>
        <p:spPr>
          <a:xfrm>
            <a:off x="2438400" y="764704"/>
            <a:ext cx="6400800" cy="5328592"/>
          </a:xfrm>
        </p:spPr>
        <p:txBody>
          <a:bodyPr/>
          <a:lstStyle/>
          <a:p>
            <a:pPr marL="0" lvl="0" indent="0">
              <a:lnSpc>
                <a:spcPct val="107000"/>
              </a:lnSpc>
              <a:spcAft>
                <a:spcPts val="800"/>
              </a:spcAft>
              <a:buClr>
                <a:srgbClr val="31B6FD"/>
              </a:buClr>
              <a:buNone/>
            </a:pPr>
            <a:endParaRPr lang="he-IL" sz="22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Clr>
                <a:srgbClr val="31B6FD"/>
              </a:buClr>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18.4.18 טקס התייחדות לחללי צה"ל ביום הזיכרון תשע"ח.</a:t>
            </a:r>
          </a:p>
          <a:p>
            <a:pPr lvl="0">
              <a:lnSpc>
                <a:spcPct val="150000"/>
              </a:lnSpc>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10.10.18 טקס התייחדות לחללי חיל משאבי האנוש.</a:t>
            </a:r>
          </a:p>
          <a:p>
            <a:pPr lvl="0">
              <a:lnSpc>
                <a:spcPct val="150000"/>
              </a:lnSpc>
              <a:spcAft>
                <a:spcPts val="800"/>
              </a:spcAft>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15.10.18 טקס התייחדות לחללי החיל הכללי.</a:t>
            </a:r>
          </a:p>
          <a:p>
            <a:pPr>
              <a:lnSpc>
                <a:spcPct val="150000"/>
              </a:lnSpc>
              <a:spcAft>
                <a:spcPts val="800"/>
              </a:spcAft>
              <a:buFont typeface="Wingdings" panose="05000000000000000000" pitchFamily="2" charset="2"/>
              <a:buChar char="ü"/>
            </a:pPr>
            <a:r>
              <a:rPr lang="he-IL" sz="2200" b="1" dirty="0">
                <a:solidFill>
                  <a:srgbClr val="333399"/>
                </a:solidFill>
                <a:effectLst/>
                <a:latin typeface="David" panose="020E0502060401010101" pitchFamily="34" charset="-79"/>
                <a:cs typeface="David" panose="020E0502060401010101" pitchFamily="34" charset="-79"/>
              </a:rPr>
              <a:t>כ- 2,500 קצינים, חיילים וחיילות השתתפו בטקסים.</a:t>
            </a:r>
            <a:endParaRPr lang="he-IL" sz="2200" b="1" dirty="0">
              <a:solidFill>
                <a:srgbClr val="333399"/>
              </a:solidFill>
              <a:latin typeface="David" panose="020E0502060401010101" pitchFamily="34" charset="-79"/>
              <a:ea typeface="Calibri"/>
              <a:cs typeface="David" panose="020E0502060401010101" pitchFamily="34" charset="-79"/>
            </a:endParaRPr>
          </a:p>
          <a:p>
            <a:pPr lvl="0">
              <a:lnSpc>
                <a:spcPct val="150000"/>
              </a:lnSpc>
              <a:spcAft>
                <a:spcPts val="800"/>
              </a:spcAft>
              <a:buFont typeface="Wingdings" panose="05000000000000000000" pitchFamily="2" charset="2"/>
              <a:buChar char="ü"/>
            </a:pPr>
            <a:r>
              <a:rPr lang="he-IL" sz="2200" b="1" dirty="0">
                <a:solidFill>
                  <a:srgbClr val="333399"/>
                </a:solidFill>
                <a:latin typeface="David" panose="020E0502060401010101" pitchFamily="34" charset="-79"/>
                <a:ea typeface="Calibri"/>
                <a:cs typeface="David" panose="020E0502060401010101" pitchFamily="34" charset="-79"/>
              </a:rPr>
              <a:t>נערכו 30 ביקורים של חניכי קורסי הקצינים והחוגרים מבה"ד 11, בהם השתתפו כ – 2000 קצינים וחיילים.</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defRPr/>
            </a:pPr>
            <a:r>
              <a:rPr lang="he-IL" b="1" u="sng" dirty="0">
                <a:solidFill>
                  <a:srgbClr val="333399"/>
                </a:solidFill>
                <a:latin typeface="David" pitchFamily="34" charset="-79"/>
                <a:cs typeface="David" pitchFamily="34" charset="-79"/>
              </a:rPr>
              <a:t>פעילות משותפת עם החיל</a:t>
            </a:r>
            <a:endParaRPr lang="he-IL" u="sng" dirty="0">
              <a:solidFill>
                <a:srgbClr val="333399"/>
              </a:solidFill>
            </a:endParaRPr>
          </a:p>
        </p:txBody>
      </p:sp>
      <p:sp>
        <p:nvSpPr>
          <p:cNvPr id="3" name="מציין מיקום תוכן 2"/>
          <p:cNvSpPr>
            <a:spLocks noGrp="1"/>
          </p:cNvSpPr>
          <p:nvPr>
            <p:ph idx="1"/>
          </p:nvPr>
        </p:nvSpPr>
        <p:spPr>
          <a:xfrm>
            <a:off x="2438400" y="1340768"/>
            <a:ext cx="6400800" cy="5069160"/>
          </a:xfrm>
        </p:spPr>
        <p:txBody>
          <a:bodyPr/>
          <a:lstStyle/>
          <a:p>
            <a:pPr lvl="0">
              <a:lnSpc>
                <a:spcPct val="107000"/>
              </a:lnSpc>
              <a:spcAft>
                <a:spcPts val="800"/>
              </a:spcAft>
              <a:buFont typeface="Wingdings" pitchFamily="2" charset="2"/>
              <a:buChar char="ü"/>
            </a:pPr>
            <a:r>
              <a:rPr lang="he-IL" sz="2000" b="1" dirty="0">
                <a:solidFill>
                  <a:srgbClr val="333399"/>
                </a:solidFill>
                <a:latin typeface="David" panose="020E0502060401010101" pitchFamily="34" charset="-79"/>
                <a:ea typeface="Calibri"/>
                <a:cs typeface="David" panose="020E0502060401010101" pitchFamily="34" charset="-79"/>
              </a:rPr>
              <a:t>30.5.18 אסיפה כללית של העמותה וביקור בנמל אשדוד.</a:t>
            </a:r>
          </a:p>
          <a:p>
            <a:pPr lvl="0">
              <a:lnSpc>
                <a:spcPct val="107000"/>
              </a:lnSpc>
              <a:spcAft>
                <a:spcPts val="800"/>
              </a:spcAft>
              <a:buFont typeface="Wingdings" pitchFamily="2" charset="2"/>
              <a:buChar char="ü"/>
            </a:pPr>
            <a:r>
              <a:rPr lang="he-IL" sz="2000" b="1" dirty="0">
                <a:solidFill>
                  <a:srgbClr val="333399"/>
                </a:solidFill>
                <a:latin typeface="David" panose="020E0502060401010101" pitchFamily="34" charset="-79"/>
                <a:ea typeface="Calibri"/>
                <a:cs typeface="David" panose="020E0502060401010101" pitchFamily="34" charset="-79"/>
              </a:rPr>
              <a:t> 29.11.18 ישיבת הנהלה וביקור בית חולים שיבא.</a:t>
            </a:r>
          </a:p>
          <a:p>
            <a:pPr>
              <a:lnSpc>
                <a:spcPct val="107000"/>
              </a:lnSpc>
              <a:spcAft>
                <a:spcPts val="800"/>
              </a:spcAft>
              <a:buFont typeface="Wingdings" pitchFamily="2" charset="2"/>
              <a:buChar char="ü"/>
            </a:pPr>
            <a:r>
              <a:rPr lang="he-IL" sz="2000" b="1" dirty="0">
                <a:solidFill>
                  <a:srgbClr val="333399"/>
                </a:solidFill>
                <a:effectLst/>
                <a:latin typeface="David" pitchFamily="34" charset="-79"/>
                <a:cs typeface="David" pitchFamily="34" charset="-79"/>
              </a:rPr>
              <a:t>חלוקת שי למשפחות חיילים מעוטי יכולת- חולקו 65 חבילות שי בכל חג, לקראת חג הפסח וראש השנה, השי נמסר ישירות לבית משפחת החייל בסיוע משרתי הקבע של החיל, מסורת זו תמשך באופן קבוע בחגים הבאים.</a:t>
            </a:r>
            <a:endParaRPr lang="he-IL" sz="2000" b="1" dirty="0">
              <a:solidFill>
                <a:srgbClr val="333399"/>
              </a:solidFill>
              <a:latin typeface="David" panose="020E0502060401010101" pitchFamily="34" charset="-79"/>
              <a:ea typeface="Calibri"/>
              <a:cs typeface="David" panose="020E0502060401010101" pitchFamily="34" charset="-79"/>
            </a:endParaRPr>
          </a:p>
          <a:p>
            <a:pPr lvl="0">
              <a:lnSpc>
                <a:spcPct val="107000"/>
              </a:lnSpc>
              <a:spcAft>
                <a:spcPts val="800"/>
              </a:spcAft>
              <a:buFont typeface="Wingdings" pitchFamily="2" charset="2"/>
              <a:buChar char="ü"/>
            </a:pPr>
            <a:r>
              <a:rPr lang="he-IL" sz="2000" b="1" dirty="0">
                <a:solidFill>
                  <a:srgbClr val="333399"/>
                </a:solidFill>
                <a:latin typeface="David" panose="020E0502060401010101" pitchFamily="34" charset="-79"/>
                <a:ea typeface="Calibri"/>
                <a:cs typeface="David" panose="020E0502060401010101" pitchFamily="34" charset="-79"/>
              </a:rPr>
              <a:t>למצטייני חיל השלישות ומקבלי דרגות בקיצור </a:t>
            </a:r>
            <a:r>
              <a:rPr lang="he-IL" sz="2000" b="1" dirty="0" err="1">
                <a:solidFill>
                  <a:srgbClr val="333399"/>
                </a:solidFill>
                <a:latin typeface="David" panose="020E0502060401010101" pitchFamily="34" charset="-79"/>
                <a:ea typeface="Calibri"/>
                <a:cs typeface="David" panose="020E0502060401010101" pitchFamily="34" charset="-79"/>
              </a:rPr>
              <a:t>פז"מ</a:t>
            </a:r>
            <a:r>
              <a:rPr lang="he-IL" sz="2000" b="1" dirty="0">
                <a:solidFill>
                  <a:srgbClr val="333399"/>
                </a:solidFill>
                <a:latin typeface="David" panose="020E0502060401010101" pitchFamily="34" charset="-79"/>
                <a:ea typeface="Calibri"/>
                <a:cs typeface="David" panose="020E0502060401010101" pitchFamily="34" charset="-79"/>
              </a:rPr>
              <a:t> ליום העצמאות, ניתן ספר מטעם העמותה. </a:t>
            </a:r>
          </a:p>
          <a:p>
            <a:pPr lvl="0">
              <a:lnSpc>
                <a:spcPct val="107000"/>
              </a:lnSpc>
              <a:spcAft>
                <a:spcPts val="800"/>
              </a:spcAft>
              <a:buFont typeface="Wingdings" pitchFamily="2" charset="2"/>
              <a:buChar char="ü"/>
            </a:pPr>
            <a:r>
              <a:rPr lang="he-IL" sz="2000" b="1" dirty="0">
                <a:solidFill>
                  <a:srgbClr val="333399"/>
                </a:solidFill>
                <a:latin typeface="David" panose="020E0502060401010101" pitchFamily="34" charset="-79"/>
                <a:ea typeface="Calibri"/>
                <a:cs typeface="David" panose="020E0502060401010101" pitchFamily="34" charset="-79"/>
              </a:rPr>
              <a:t>שי למשפחות שכולות .</a:t>
            </a:r>
            <a:endParaRPr lang="en-US" sz="2000" b="1" dirty="0">
              <a:solidFill>
                <a:srgbClr val="333399"/>
              </a:solidFill>
              <a:latin typeface="David" panose="020E0502060401010101" pitchFamily="34" charset="-79"/>
              <a:ea typeface="Calibri"/>
              <a:cs typeface="David" panose="020E0502060401010101" pitchFamily="34" charset="-79"/>
            </a:endParaRPr>
          </a:p>
          <a:p>
            <a:pPr marL="0" indent="0">
              <a:buFont typeface="Wingdings" panose="05000000000000000000" pitchFamily="2" charset="2"/>
              <a:buNone/>
              <a:defRPr/>
            </a:pPr>
            <a:endParaRPr lang="he-IL" sz="2800" b="1" dirty="0">
              <a:solidFill>
                <a:srgbClr val="0000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260436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r" eaLnBrk="1" hangingPunct="1">
              <a:defRPr/>
            </a:pPr>
            <a:r>
              <a:rPr lang="he-IL" b="1" u="sng" dirty="0">
                <a:solidFill>
                  <a:srgbClr val="333399"/>
                </a:solidFill>
                <a:latin typeface="David" pitchFamily="34" charset="-79"/>
                <a:cs typeface="David" pitchFamily="34" charset="-79"/>
              </a:rPr>
              <a:t>נתונים ומספרים</a:t>
            </a:r>
            <a:endParaRPr lang="en-US" b="1" u="sng" dirty="0">
              <a:solidFill>
                <a:srgbClr val="333399"/>
              </a:solidFill>
              <a:latin typeface="David" pitchFamily="34" charset="-79"/>
              <a:cs typeface="David" pitchFamily="34" charset="-79"/>
            </a:endParaRPr>
          </a:p>
        </p:txBody>
      </p:sp>
      <p:sp>
        <p:nvSpPr>
          <p:cNvPr id="71683" name="Rectangle 3"/>
          <p:cNvSpPr>
            <a:spLocks noGrp="1" noChangeArrowheads="1"/>
          </p:cNvSpPr>
          <p:nvPr>
            <p:ph type="body" idx="1"/>
          </p:nvPr>
        </p:nvSpPr>
        <p:spPr>
          <a:xfrm>
            <a:off x="1979613" y="1600200"/>
            <a:ext cx="6859587" cy="4495800"/>
          </a:xfrm>
        </p:spPr>
        <p:txBody>
          <a:bodyPr/>
          <a:lstStyle/>
          <a:p>
            <a:pPr marL="457200" indent="-457200">
              <a:lnSpc>
                <a:spcPct val="107000"/>
              </a:lnSpc>
              <a:spcAft>
                <a:spcPts val="800"/>
              </a:spcAft>
              <a:buFont typeface="Wingdings" pitchFamily="2" charset="2"/>
              <a:buChar char="ü"/>
            </a:pPr>
            <a:r>
              <a:rPr lang="he-IL" sz="2400" b="1" dirty="0">
                <a:solidFill>
                  <a:srgbClr val="333399"/>
                </a:solidFill>
                <a:latin typeface="David" panose="020E0502060401010101" pitchFamily="34" charset="-79"/>
                <a:ea typeface="Calibri"/>
                <a:cs typeface="David" panose="020E0502060401010101" pitchFamily="34" charset="-79"/>
              </a:rPr>
              <a:t>אישור העמותה כמוסד ציבורי לעניין תרומות לפי סעיף 46 לפקודת מס הכנסה, הוארך עד 31 דצמ' 2020.</a:t>
            </a:r>
          </a:p>
          <a:p>
            <a:pPr marL="457200" indent="-457200">
              <a:lnSpc>
                <a:spcPct val="107000"/>
              </a:lnSpc>
              <a:spcAft>
                <a:spcPts val="800"/>
              </a:spcAft>
              <a:buFont typeface="Wingdings" pitchFamily="2" charset="2"/>
              <a:buChar char="ü"/>
            </a:pPr>
            <a:r>
              <a:rPr lang="he-IL" sz="2400" b="1" dirty="0">
                <a:solidFill>
                  <a:srgbClr val="333399"/>
                </a:solidFill>
                <a:latin typeface="David" panose="020E0502060401010101" pitchFamily="34" charset="-79"/>
                <a:ea typeface="Calibri"/>
                <a:cs typeface="David" panose="020E0502060401010101" pitchFamily="34" charset="-79"/>
              </a:rPr>
              <a:t>אישור ניהול תקין לשנת 2019 התקבל מרשם העמותות.</a:t>
            </a:r>
          </a:p>
          <a:p>
            <a:pPr marL="457200" indent="-457200">
              <a:lnSpc>
                <a:spcPct val="107000"/>
              </a:lnSpc>
              <a:spcAft>
                <a:spcPts val="800"/>
              </a:spcAft>
              <a:buFont typeface="Wingdings" pitchFamily="2" charset="2"/>
              <a:buChar char="ü"/>
            </a:pPr>
            <a:r>
              <a:rPr lang="he-IL" sz="2400" b="1" dirty="0">
                <a:solidFill>
                  <a:srgbClr val="333399"/>
                </a:solidFill>
                <a:latin typeface="David" panose="020E0502060401010101" pitchFamily="34" charset="-79"/>
                <a:ea typeface="Calibri"/>
                <a:cs typeface="David" panose="020E0502060401010101" pitchFamily="34" charset="-79"/>
              </a:rPr>
              <a:t>נכון ל- 4 יולי 2019, מספר החברים בעמותה עומד על, 342 חברים, בשנת 2018 היו 327 חברים בעמותה .</a:t>
            </a:r>
            <a:endParaRPr lang="en-US" sz="2400" b="1" dirty="0">
              <a:solidFill>
                <a:srgbClr val="333399"/>
              </a:solidFill>
              <a:latin typeface="David" panose="020E0502060401010101" pitchFamily="34" charset="-79"/>
              <a:ea typeface="Calibri"/>
              <a:cs typeface="David" panose="020E0502060401010101" pitchFamily="34" charset="-79"/>
            </a:endParaRPr>
          </a:p>
          <a:p>
            <a:pPr marL="457200" indent="-457200">
              <a:lnSpc>
                <a:spcPct val="107000"/>
              </a:lnSpc>
              <a:spcAft>
                <a:spcPts val="800"/>
              </a:spcAft>
              <a:buFont typeface="Wingdings" pitchFamily="2" charset="2"/>
              <a:buChar char="ü"/>
            </a:pPr>
            <a:r>
              <a:rPr lang="he-IL" sz="2400" b="1" dirty="0">
                <a:solidFill>
                  <a:srgbClr val="333399"/>
                </a:solidFill>
                <a:latin typeface="David" panose="020E0502060401010101" pitchFamily="34" charset="-79"/>
                <a:ea typeface="Calibri"/>
                <a:cs typeface="David" panose="020E0502060401010101" pitchFamily="34" charset="-79"/>
              </a:rPr>
              <a:t>ההכנסה השנתית מדמי חבר-כ- 53,000 ₪. </a:t>
            </a:r>
            <a:endParaRPr lang="en-US" sz="2400" b="1" dirty="0">
              <a:solidFill>
                <a:srgbClr val="333399"/>
              </a:solidFill>
              <a:latin typeface="David" panose="020E0502060401010101" pitchFamily="34" charset="-79"/>
              <a:ea typeface="Calibri"/>
              <a:cs typeface="David" panose="020E0502060401010101" pitchFamily="34" charset="-79"/>
            </a:endParaRPr>
          </a:p>
          <a:p>
            <a:pPr marL="457200" indent="-457200">
              <a:lnSpc>
                <a:spcPct val="107000"/>
              </a:lnSpc>
              <a:spcAft>
                <a:spcPts val="800"/>
              </a:spcAft>
              <a:buFont typeface="Wingdings" pitchFamily="2" charset="2"/>
              <a:buChar char="ü"/>
            </a:pPr>
            <a:r>
              <a:rPr lang="he-IL" sz="2400" b="1" dirty="0">
                <a:solidFill>
                  <a:srgbClr val="333399"/>
                </a:solidFill>
                <a:latin typeface="David" panose="020E0502060401010101" pitchFamily="34" charset="-79"/>
                <a:ea typeface="Calibri"/>
                <a:cs typeface="David" panose="020E0502060401010101" pitchFamily="34" charset="-79"/>
              </a:rPr>
              <a:t>התקציב הקבוע משרד הביטחון –כ- 150,000 ₪ לשנה.</a:t>
            </a:r>
          </a:p>
          <a:p>
            <a:pPr marL="0" indent="0" eaLnBrk="1" hangingPunct="1">
              <a:lnSpc>
                <a:spcPct val="80000"/>
              </a:lnSpc>
              <a:buNone/>
              <a:defRPr/>
            </a:pPr>
            <a:endParaRPr lang="he-IL" sz="2800" b="1" dirty="0">
              <a:solidFill>
                <a:srgbClr val="000099"/>
              </a:solidFill>
              <a:effectLst/>
              <a:latin typeface="David" pitchFamily="34" charset="-79"/>
              <a:cs typeface="David" pitchFamily="34" charset="-79"/>
            </a:endParaRPr>
          </a:p>
          <a:p>
            <a:pPr eaLnBrk="1" hangingPunct="1">
              <a:lnSpc>
                <a:spcPct val="80000"/>
              </a:lnSpc>
              <a:buFont typeface="Wingdings" panose="05000000000000000000" pitchFamily="2" charset="2"/>
              <a:buNone/>
              <a:defRPr/>
            </a:pPr>
            <a:endParaRPr lang="he-IL" sz="2800" b="1" dirty="0">
              <a:solidFill>
                <a:srgbClr val="000099"/>
              </a:solidFill>
              <a:effectLst/>
              <a:latin typeface="David" pitchFamily="34" charset="-79"/>
              <a:cs typeface="David" pitchFamily="34" charset="-79"/>
            </a:endParaRPr>
          </a:p>
          <a:p>
            <a:pPr eaLnBrk="1" hangingPunct="1">
              <a:lnSpc>
                <a:spcPct val="80000"/>
              </a:lnSpc>
              <a:buFont typeface="Wingdings" panose="05000000000000000000" pitchFamily="2" charset="2"/>
              <a:buNone/>
              <a:defRPr/>
            </a:pPr>
            <a:endParaRPr lang="he-IL" sz="2800" dirty="0">
              <a:solidFill>
                <a:srgbClr val="000099"/>
              </a:solidFill>
              <a:effectLst/>
              <a:latin typeface="David" pitchFamily="34" charset="-79"/>
              <a:cs typeface="David" pitchFamily="34" charset="-79"/>
            </a:endParaRPr>
          </a:p>
          <a:p>
            <a:pPr eaLnBrk="1" hangingPunct="1">
              <a:lnSpc>
                <a:spcPct val="80000"/>
              </a:lnSpc>
              <a:buFont typeface="Wingdings" panose="05000000000000000000" pitchFamily="2" charset="2"/>
              <a:buNone/>
              <a:defRPr/>
            </a:pPr>
            <a:endParaRPr lang="he-IL" sz="2800" b="1" dirty="0">
              <a:solidFill>
                <a:srgbClr val="000099"/>
              </a:solidFill>
              <a:latin typeface="David" pitchFamily="34" charset="-79"/>
              <a:cs typeface="David" pitchFamily="34" charset="-79"/>
            </a:endParaRPr>
          </a:p>
          <a:p>
            <a:pPr eaLnBrk="1" hangingPunct="1">
              <a:lnSpc>
                <a:spcPct val="80000"/>
              </a:lnSpc>
              <a:defRPr/>
            </a:pPr>
            <a:endParaRPr lang="he-IL" sz="2400" dirty="0">
              <a:solidFill>
                <a:srgbClr val="000099"/>
              </a:solidFill>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979613" y="1600200"/>
            <a:ext cx="6859587" cy="4495800"/>
          </a:xfrm>
        </p:spPr>
        <p:txBody>
          <a:bodyPr/>
          <a:lstStyle/>
          <a:p>
            <a:pPr eaLnBrk="1" hangingPunct="1">
              <a:lnSpc>
                <a:spcPct val="80000"/>
              </a:lnSpc>
              <a:defRPr/>
            </a:pPr>
            <a:endParaRPr lang="he-IL" sz="2800" b="1" dirty="0">
              <a:solidFill>
                <a:srgbClr val="000099"/>
              </a:solidFill>
              <a:latin typeface="David" pitchFamily="34" charset="-79"/>
              <a:cs typeface="David" pitchFamily="34" charset="-79"/>
            </a:endParaRPr>
          </a:p>
          <a:p>
            <a:pPr eaLnBrk="1" hangingPunct="1">
              <a:lnSpc>
                <a:spcPct val="80000"/>
              </a:lnSpc>
              <a:defRPr/>
            </a:pPr>
            <a:endParaRPr lang="he-IL" sz="2800" b="1" dirty="0">
              <a:solidFill>
                <a:srgbClr val="000099"/>
              </a:solidFill>
              <a:latin typeface="David" pitchFamily="34" charset="-79"/>
              <a:cs typeface="David" pitchFamily="34" charset="-79"/>
            </a:endParaRPr>
          </a:p>
          <a:p>
            <a:pPr eaLnBrk="1" hangingPunct="1">
              <a:lnSpc>
                <a:spcPct val="80000"/>
              </a:lnSpc>
              <a:buFont typeface="Wingdings" panose="05000000000000000000" pitchFamily="2" charset="2"/>
              <a:buNone/>
              <a:defRPr/>
            </a:pPr>
            <a:r>
              <a:rPr lang="he-IL" sz="4400" b="1" dirty="0">
                <a:solidFill>
                  <a:srgbClr val="333399"/>
                </a:solidFill>
                <a:latin typeface="David" pitchFamily="34" charset="-79"/>
                <a:cs typeface="David" pitchFamily="34" charset="-79"/>
              </a:rPr>
              <a:t>כל פעילות החברים בעמותה הינה התנדבותית</a:t>
            </a:r>
          </a:p>
          <a:p>
            <a:pPr eaLnBrk="1" hangingPunct="1">
              <a:lnSpc>
                <a:spcPct val="80000"/>
              </a:lnSpc>
              <a:defRPr/>
            </a:pPr>
            <a:endParaRPr lang="he-IL" sz="2800" b="1" dirty="0">
              <a:solidFill>
                <a:srgbClr val="000099"/>
              </a:solidFill>
              <a:latin typeface="David" pitchFamily="34" charset="-79"/>
              <a:cs typeface="David" pitchFamily="34" charset="-79"/>
            </a:endParaRPr>
          </a:p>
          <a:p>
            <a:pPr eaLnBrk="1" hangingPunct="1">
              <a:lnSpc>
                <a:spcPct val="80000"/>
              </a:lnSpc>
              <a:buFont typeface="Wingdings" panose="05000000000000000000" pitchFamily="2" charset="2"/>
              <a:buNone/>
              <a:defRPr/>
            </a:pPr>
            <a:endParaRPr lang="he-IL" sz="2800" b="1" dirty="0">
              <a:solidFill>
                <a:srgbClr val="000099"/>
              </a:solidFill>
              <a:latin typeface="David" pitchFamily="34" charset="-79"/>
              <a:cs typeface="David" pitchFamily="34" charset="-79"/>
            </a:endParaRPr>
          </a:p>
          <a:p>
            <a:pPr eaLnBrk="1" hangingPunct="1">
              <a:lnSpc>
                <a:spcPct val="80000"/>
              </a:lnSpc>
              <a:buFont typeface="Wingdings" panose="05000000000000000000" pitchFamily="2" charset="2"/>
              <a:buNone/>
              <a:defRPr/>
            </a:pPr>
            <a:endParaRPr lang="he-IL" sz="2800" b="1" dirty="0">
              <a:solidFill>
                <a:srgbClr val="000099"/>
              </a:solidFill>
              <a:latin typeface="David" pitchFamily="34" charset="-79"/>
              <a:cs typeface="David" pitchFamily="34" charset="-79"/>
            </a:endParaRPr>
          </a:p>
          <a:p>
            <a:pPr eaLnBrk="1" hangingPunct="1">
              <a:lnSpc>
                <a:spcPct val="80000"/>
              </a:lnSpc>
              <a:defRPr/>
            </a:pPr>
            <a:endParaRPr lang="he-IL" sz="2400" dirty="0">
              <a:solidFill>
                <a:srgbClr val="000099"/>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339752" y="2819400"/>
            <a:ext cx="6400800" cy="1219200"/>
          </a:xfrm>
        </p:spPr>
        <p:txBody>
          <a:bodyPr/>
          <a:lstStyle/>
          <a:p>
            <a:pPr algn="r"/>
            <a:r>
              <a:rPr lang="he-IL" sz="1400" b="1" dirty="0">
                <a:solidFill>
                  <a:schemeClr val="tx1"/>
                </a:solidFill>
                <a:effectLst/>
                <a:latin typeface="David" panose="020E0502060401010101" pitchFamily="34" charset="-79"/>
                <a:cs typeface="David" panose="020E0502060401010101" pitchFamily="34" charset="-79"/>
              </a:rPr>
              <a:t>                                     </a:t>
            </a:r>
            <a:r>
              <a:rPr lang="he-IL" sz="1400" b="1" u="sng" dirty="0">
                <a:solidFill>
                  <a:schemeClr val="tx1"/>
                </a:solidFill>
                <a:effectLst/>
                <a:latin typeface="David" panose="020E0502060401010101" pitchFamily="34" charset="-79"/>
                <a:cs typeface="David" panose="020E0502060401010101" pitchFamily="34" charset="-79"/>
              </a:rPr>
              <a:t> עמותת ידידי חיל השלישות (</a:t>
            </a:r>
            <a:r>
              <a:rPr lang="he-IL" sz="1400" b="1" u="sng" dirty="0" err="1">
                <a:solidFill>
                  <a:schemeClr val="tx1"/>
                </a:solidFill>
                <a:effectLst/>
                <a:latin typeface="David" panose="020E0502060401010101" pitchFamily="34" charset="-79"/>
                <a:cs typeface="David" panose="020E0502060401010101" pitchFamily="34" charset="-79"/>
              </a:rPr>
              <a:t>ע"ר</a:t>
            </a:r>
            <a:r>
              <a:rPr lang="he-IL" sz="1400" b="1" u="sng" dirty="0">
                <a:solidFill>
                  <a:schemeClr val="tx1"/>
                </a:solidFill>
                <a:effectLst/>
                <a:latin typeface="David" panose="020E0502060401010101" pitchFamily="34" charset="-79"/>
                <a:cs typeface="David" panose="020E0502060401010101" pitchFamily="34" charset="-79"/>
              </a:rPr>
              <a:t>) 58017382</a:t>
            </a:r>
            <a:br>
              <a:rPr lang="en-US" sz="1400" dirty="0">
                <a:solidFill>
                  <a:schemeClr val="tx1"/>
                </a:solidFill>
                <a:effectLst/>
                <a:latin typeface="David" panose="020E0502060401010101" pitchFamily="34" charset="-79"/>
                <a:cs typeface="David" panose="020E0502060401010101" pitchFamily="34" charset="-79"/>
              </a:rPr>
            </a:br>
            <a:r>
              <a:rPr lang="he-IL" sz="1400" b="1" u="sng" dirty="0">
                <a:solidFill>
                  <a:schemeClr val="tx1"/>
                </a:solidFill>
                <a:effectLst/>
                <a:latin typeface="David" panose="020E0502060401010101" pitchFamily="34" charset="-79"/>
                <a:cs typeface="David" panose="020E0502060401010101" pitchFamily="34" charset="-79"/>
              </a:rPr>
              <a:t>ועדת הביקורת של העמותה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פרוטוקול 1/2019 מישיבת הועדה אשר התקיימה ביום שני, ז' סיוון תשע"ט 10.6.2019, בשעה 17:00 באתר ההנצחה </a:t>
            </a:r>
            <a:r>
              <a:rPr lang="he-IL" sz="1400" dirty="0" err="1">
                <a:solidFill>
                  <a:schemeClr val="tx1"/>
                </a:solidFill>
                <a:effectLst/>
                <a:latin typeface="David" panose="020E0502060401010101" pitchFamily="34" charset="-79"/>
                <a:cs typeface="David" panose="020E0502060401010101" pitchFamily="34" charset="-79"/>
              </a:rPr>
              <a:t>בתה"ש</a:t>
            </a:r>
            <a:r>
              <a:rPr lang="he-IL" sz="1400" dirty="0">
                <a:solidFill>
                  <a:schemeClr val="tx1"/>
                </a:solidFill>
                <a:effectLst/>
                <a:latin typeface="David" panose="020E0502060401010101" pitchFamily="34" charset="-79"/>
                <a:cs typeface="David" panose="020E0502060401010101" pitchFamily="34" charset="-79"/>
              </a:rPr>
              <a:t> במשרדי העמותה.</a:t>
            </a:r>
            <a:br>
              <a:rPr lang="en-US" sz="1400" dirty="0">
                <a:solidFill>
                  <a:schemeClr val="tx1"/>
                </a:solidFill>
                <a:effectLst/>
                <a:latin typeface="David" panose="020E0502060401010101" pitchFamily="34" charset="-79"/>
                <a:cs typeface="David" panose="020E0502060401010101" pitchFamily="34" charset="-79"/>
              </a:rPr>
            </a:br>
            <a:r>
              <a:rPr lang="he-IL" sz="1400" b="1" u="sng" dirty="0">
                <a:solidFill>
                  <a:schemeClr val="tx1"/>
                </a:solidFill>
                <a:effectLst/>
                <a:latin typeface="David" panose="020E0502060401010101" pitchFamily="34" charset="-79"/>
                <a:cs typeface="David" panose="020E0502060401010101" pitchFamily="34" charset="-79"/>
              </a:rPr>
              <a:t>בהשתתפותם של:</a:t>
            </a:r>
            <a:r>
              <a:rPr lang="he-IL" sz="1400" dirty="0">
                <a:solidFill>
                  <a:schemeClr val="tx1"/>
                </a:solidFill>
                <a:effectLst/>
                <a:latin typeface="David" panose="020E0502060401010101" pitchFamily="34" charset="-79"/>
                <a:cs typeface="David" panose="020E0502060401010101" pitchFamily="34" charset="-79"/>
              </a:rPr>
              <a:t> אל"מ יוסי ברקו- חבר הועדה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סא"ל גיל שביט- חבר הועדה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סא"ל אשר </a:t>
            </a:r>
            <a:r>
              <a:rPr lang="he-IL" sz="1400" dirty="0" err="1">
                <a:solidFill>
                  <a:schemeClr val="tx1"/>
                </a:solidFill>
                <a:effectLst/>
                <a:latin typeface="David" panose="020E0502060401010101" pitchFamily="34" charset="-79"/>
                <a:cs typeface="David" panose="020E0502060401010101" pitchFamily="34" charset="-79"/>
              </a:rPr>
              <a:t>מיבסקי</a:t>
            </a:r>
            <a:r>
              <a:rPr lang="he-IL" sz="1400" dirty="0">
                <a:solidFill>
                  <a:schemeClr val="tx1"/>
                </a:solidFill>
                <a:effectLst/>
                <a:latin typeface="David" panose="020E0502060401010101" pitchFamily="34" charset="-79"/>
                <a:cs typeface="David" panose="020E0502060401010101" pitchFamily="34" charset="-79"/>
              </a:rPr>
              <a:t>- יו"ר הועדה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b="1" u="sng" dirty="0">
                <a:solidFill>
                  <a:schemeClr val="tx1"/>
                </a:solidFill>
                <a:effectLst/>
                <a:latin typeface="David" panose="020E0502060401010101" pitchFamily="34" charset="-79"/>
                <a:cs typeface="David" panose="020E0502060401010101" pitchFamily="34" charset="-79"/>
              </a:rPr>
              <a:t>בנוכחותם של:</a:t>
            </a:r>
            <a:r>
              <a:rPr lang="he-IL" sz="1400" dirty="0">
                <a:solidFill>
                  <a:schemeClr val="tx1"/>
                </a:solidFill>
                <a:effectLst/>
                <a:latin typeface="David" panose="020E0502060401010101" pitchFamily="34" charset="-79"/>
                <a:cs typeface="David" panose="020E0502060401010101" pitchFamily="34" charset="-79"/>
              </a:rPr>
              <a:t> תא"ל צביקה </a:t>
            </a:r>
            <a:r>
              <a:rPr lang="he-IL" sz="1400" dirty="0" err="1">
                <a:solidFill>
                  <a:schemeClr val="tx1"/>
                </a:solidFill>
                <a:effectLst/>
                <a:latin typeface="David" panose="020E0502060401010101" pitchFamily="34" charset="-79"/>
                <a:cs typeface="David" panose="020E0502060401010101" pitchFamily="34" charset="-79"/>
              </a:rPr>
              <a:t>וקסברג</a:t>
            </a:r>
            <a:r>
              <a:rPr lang="he-IL" sz="1400" dirty="0">
                <a:solidFill>
                  <a:schemeClr val="tx1"/>
                </a:solidFill>
                <a:effectLst/>
                <a:latin typeface="David" panose="020E0502060401010101" pitchFamily="34" charset="-79"/>
                <a:cs typeface="David" panose="020E0502060401010101" pitchFamily="34" charset="-79"/>
              </a:rPr>
              <a:t>- יו"ר העמותה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סא"ל דרור </a:t>
            </a:r>
            <a:r>
              <a:rPr lang="he-IL" sz="1400" dirty="0" err="1">
                <a:solidFill>
                  <a:schemeClr val="tx1"/>
                </a:solidFill>
                <a:effectLst/>
                <a:latin typeface="David" panose="020E0502060401010101" pitchFamily="34" charset="-79"/>
                <a:cs typeface="David" panose="020E0502060401010101" pitchFamily="34" charset="-79"/>
              </a:rPr>
              <a:t>טוקר</a:t>
            </a:r>
            <a:r>
              <a:rPr lang="he-IL" sz="1400" dirty="0">
                <a:solidFill>
                  <a:schemeClr val="tx1"/>
                </a:solidFill>
                <a:effectLst/>
                <a:latin typeface="David" panose="020E0502060401010101" pitchFamily="34" charset="-79"/>
                <a:cs typeface="David" panose="020E0502060401010101" pitchFamily="34" charset="-79"/>
              </a:rPr>
              <a:t>- מנכ"ל העמותה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רנ"ג ניצן גולן- מנהל אתר ההנצחה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b="1" u="sng" dirty="0">
                <a:solidFill>
                  <a:schemeClr val="tx1"/>
                </a:solidFill>
                <a:effectLst/>
                <a:latin typeface="David" panose="020E0502060401010101" pitchFamily="34" charset="-79"/>
                <a:cs typeface="David" panose="020E0502060401010101" pitchFamily="34" charset="-79"/>
              </a:rPr>
              <a:t>סדר היום: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דוחות כספיים ל31 לדצמבר 2018 ו-2017.</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עדכון תכנון תקציב לשנת 2019 ותכנון תקציב לשנת 2020.</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דיווחי יו"ר העמותה ומנכ"ל העמותה על פעילויות שוטפות של העמותה במהלך שנת 2018 ודיווח מנהל אתר ההנצחה על הפעילויות בשטח האתר, החלפת הריצוף בכיכר ובשבילי הגישה.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נושאים שונים נוספים.</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סיכום והחלטות הועדה.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b="1" u="sng" dirty="0">
                <a:solidFill>
                  <a:schemeClr val="tx1"/>
                </a:solidFill>
                <a:effectLst/>
                <a:latin typeface="David" panose="020E0502060401010101" pitchFamily="34" charset="-79"/>
                <a:cs typeface="David" panose="020E0502060401010101" pitchFamily="34" charset="-79"/>
              </a:rPr>
              <a:t>הדיונים בישיבה: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הדוחות הכספיים לשנים 2018 ו- 2017: הכנסות ממשרד הביטחון גדלו בעקבות פרויקט החלפת הריצוף וחידוש שבילי הגישה ותיקון קו הביוב למבנה השירותים. בהכנסות מדמי החבר לא חל שינוי לעומת 2017 כמו גם </a:t>
            </a:r>
            <a:r>
              <a:rPr lang="he-IL" sz="1400" dirty="0" err="1">
                <a:solidFill>
                  <a:schemeClr val="tx1"/>
                </a:solidFill>
                <a:effectLst/>
                <a:latin typeface="David" panose="020E0502060401010101" pitchFamily="34" charset="-79"/>
                <a:cs typeface="David" panose="020E0502060401010101" pitchFamily="34" charset="-79"/>
              </a:rPr>
              <a:t>מתרומות.העמותה</a:t>
            </a:r>
            <a:r>
              <a:rPr lang="he-IL" sz="1400" dirty="0">
                <a:solidFill>
                  <a:schemeClr val="tx1"/>
                </a:solidFill>
                <a:effectLst/>
                <a:latin typeface="David" panose="020E0502060401010101" pitchFamily="34" charset="-79"/>
                <a:cs typeface="David" panose="020E0502060401010101" pitchFamily="34" charset="-79"/>
              </a:rPr>
              <a:t> המשיכה בפעילויות ייעודיות בחלוקת חבילות שי לנזקקים ושי למשפחות שכולות.</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באחזקת האתר חל גידול בסעיף הביטוח של כ-20% כתוצאה בביטוח צד ג' למספר המבקרים באתר שגדל במהלך השנה.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br>
              <a:rPr lang="en-US" sz="1400" dirty="0">
                <a:solidFill>
                  <a:schemeClr val="tx1"/>
                </a:solidFill>
                <a:effectLst/>
                <a:latin typeface="David" panose="020E0502060401010101" pitchFamily="34" charset="-79"/>
                <a:cs typeface="David" panose="020E0502060401010101" pitchFamily="34" charset="-79"/>
              </a:rPr>
            </a:br>
            <a:endParaRPr lang="en-US" sz="1400" b="1" dirty="0">
              <a:solidFill>
                <a:schemeClr val="tx1"/>
              </a:solidFill>
              <a:latin typeface="David" panose="020E0502060401010101" pitchFamily="34" charset="-79"/>
              <a:cs typeface="David" pitchFamily="34" charset="-79"/>
            </a:endParaRPr>
          </a:p>
        </p:txBody>
      </p:sp>
    </p:spTree>
    <p:extLst>
      <p:ext uri="{BB962C8B-B14F-4D97-AF65-F5344CB8AC3E}">
        <p14:creationId xmlns:p14="http://schemas.microsoft.com/office/powerpoint/2010/main" val="33964391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339752" y="2819400"/>
            <a:ext cx="6400800" cy="1219200"/>
          </a:xfrm>
        </p:spPr>
        <p:txBody>
          <a:bodyPr/>
          <a:lstStyle/>
          <a:p>
            <a:pPr algn="r"/>
            <a:r>
              <a:rPr lang="he-IL" sz="1400" b="1" u="sng" dirty="0">
                <a:solidFill>
                  <a:schemeClr val="tx1"/>
                </a:solidFill>
                <a:effectLst/>
                <a:latin typeface="David" panose="020E0502060401010101" pitchFamily="34" charset="-79"/>
                <a:cs typeface="David" panose="020E0502060401010101" pitchFamily="34" charset="-79"/>
              </a:rPr>
              <a:t>עדכון תקציב 2019 ותכנון ל2020</a:t>
            </a:r>
            <a:r>
              <a:rPr lang="he-IL" sz="1400" dirty="0">
                <a:solidFill>
                  <a:schemeClr val="tx1"/>
                </a:solidFill>
                <a:effectLst/>
                <a:latin typeface="David" panose="020E0502060401010101" pitchFamily="34" charset="-79"/>
                <a:cs typeface="David" panose="020E0502060401010101" pitchFamily="34" charset="-79"/>
              </a:rPr>
              <a:t>: </a:t>
            </a:r>
            <a:br>
              <a:rPr lang="he-IL"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יו"ר העמותה ומנכ"ל העמותה דיווחו על העדכונים לשנת 2019 בעקבות השלמת התשלום לקבלן המבצע את הפרויקט של התשתית של חידוש שבילי הגישה וביצוע ריצוף חדש.</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מנהל אתר ההנצחה הציג בפני הועדה, לבקשתה את 5 ההצעות שהוגשו לביצוע עבודות התשתית והפיתוח באתר. ההצעה של חברת מדיסון הנדסה בע"מ, היא שהתקבלה ע"י העמותה בסך של 278,000 ₪ והייתה הנמוכה לעומת 4 הצעות הנוספות שהוגשו ע"י: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א.מ הבונה 283,000 ₪</a:t>
            </a:r>
            <a:br>
              <a:rPr lang="en-US" sz="1400" dirty="0">
                <a:solidFill>
                  <a:schemeClr val="tx1"/>
                </a:solidFill>
                <a:effectLst/>
                <a:latin typeface="David" panose="020E0502060401010101" pitchFamily="34" charset="-79"/>
                <a:cs typeface="David" panose="020E0502060401010101" pitchFamily="34" charset="-79"/>
              </a:rPr>
            </a:br>
            <a:r>
              <a:rPr lang="he-IL" sz="1400" dirty="0" err="1">
                <a:solidFill>
                  <a:schemeClr val="tx1"/>
                </a:solidFill>
                <a:effectLst/>
                <a:latin typeface="David" panose="020E0502060401010101" pitchFamily="34" charset="-79"/>
                <a:cs typeface="David" panose="020E0502060401010101" pitchFamily="34" charset="-79"/>
              </a:rPr>
              <a:t>תו"פ</a:t>
            </a:r>
            <a:r>
              <a:rPr lang="he-IL" sz="1400" dirty="0">
                <a:solidFill>
                  <a:schemeClr val="tx1"/>
                </a:solidFill>
                <a:effectLst/>
                <a:latin typeface="David" panose="020E0502060401010101" pitchFamily="34" charset="-79"/>
                <a:cs typeface="David" panose="020E0502060401010101" pitchFamily="34" charset="-79"/>
              </a:rPr>
              <a:t> הנדסה 320,000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טייבה רגיל 323,000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המשולש טייבה 350,000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ההסכם שנחתם עם הזוכה הוצג בפני הועדה ומהווה נספח לפרוטוקול.</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הקבלן אחראי על העבודה שביצע באתר, למשך 24 חודשים ממועד השלמת העבודות באתר, לשביעות רצונה של העמותה.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עם חתימת ההסכם, ניתנה לקבלן הזוכה מקדמה ע"ס 70,000 ₪ ובנוסף עוד 2 תשלומים עם התקדמות וסיום העבודה (התשלום הסופי שולם לקבלן עם העברת השלמת התשלום ע"י משרד הביטחון).</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קבלן המבצע גינון באתר הוחלף ב-1.12.2018 וחלה הוזלה בתשלום השוטף בנושא.</a:t>
            </a:r>
            <a:br>
              <a:rPr lang="en-US" sz="1400" dirty="0">
                <a:solidFill>
                  <a:schemeClr val="tx1"/>
                </a:solidFill>
                <a:effectLst/>
                <a:latin typeface="David" panose="020E0502060401010101" pitchFamily="34" charset="-79"/>
                <a:cs typeface="David" panose="020E0502060401010101" pitchFamily="34" charset="-79"/>
              </a:rPr>
            </a:br>
            <a:r>
              <a:rPr lang="en-US"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מספר המשתתפים בטקסי הזיכרון באתר הינו מספר מאות בכל טקס ומספר החניכים והקצינים שסיירו באתר במהלך השנה הוא 2550.</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הועדה ממליצה להנהלת העמותה לדון על הדרכים להגדלת כמות המצטרפים לעמותה בכל שנה, מקרב הפורשים.</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endParaRPr lang="en-US" sz="1400" dirty="0">
              <a:solidFill>
                <a:schemeClr val="tx1"/>
              </a:solidFill>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4490616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339752" y="2819400"/>
            <a:ext cx="6400800" cy="1219200"/>
          </a:xfrm>
        </p:spPr>
        <p:txBody>
          <a:bodyPr/>
          <a:lstStyle/>
          <a:p>
            <a:pPr algn="r"/>
            <a:r>
              <a:rPr lang="he-IL" sz="1400" b="1" u="sng" dirty="0">
                <a:solidFill>
                  <a:schemeClr val="tx1"/>
                </a:solidFill>
                <a:effectLst/>
                <a:latin typeface="David" panose="020E0502060401010101" pitchFamily="34" charset="-79"/>
                <a:cs typeface="David" panose="020E0502060401010101" pitchFamily="34" charset="-79"/>
              </a:rPr>
              <a:t>סיכום והחלטות הועדה: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ועדת הביקורת מאשרת את דו"ח ההנהלה כפי שהוצג בפניה על ידי יו"ר העמותה, מנכ"ל העמותה ודו"ח מנהל אתר ההנצחה.</a:t>
            </a:r>
            <a:br>
              <a:rPr lang="en-US" sz="1400" dirty="0">
                <a:solidFill>
                  <a:schemeClr val="tx1"/>
                </a:solidFill>
                <a:effectLst/>
                <a:latin typeface="David" panose="020E0502060401010101" pitchFamily="34" charset="-79"/>
                <a:cs typeface="David" panose="020E0502060401010101" pitchFamily="34" charset="-79"/>
              </a:rPr>
            </a:br>
            <a:r>
              <a:rPr lang="en-US"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ועדת הביקורת, לאחר שדנה וקיבלה תשובות לשאלות בנושא הדוחות הכספיים לשנת 2018 ו-2017, ובנושא עדכון תכנון תקציב לשנים 2019 ותכנון תקציב 2020, ממליצה </a:t>
            </a:r>
            <a:r>
              <a:rPr lang="he-IL" sz="1400" dirty="0" err="1">
                <a:solidFill>
                  <a:schemeClr val="tx1"/>
                </a:solidFill>
                <a:effectLst/>
                <a:latin typeface="David" panose="020E0502060401010101" pitchFamily="34" charset="-79"/>
                <a:cs typeface="David" panose="020E0502060401010101" pitchFamily="34" charset="-79"/>
              </a:rPr>
              <a:t>לאסיפה</a:t>
            </a:r>
            <a:r>
              <a:rPr lang="he-IL" sz="1400" dirty="0">
                <a:solidFill>
                  <a:schemeClr val="tx1"/>
                </a:solidFill>
                <a:effectLst/>
                <a:latin typeface="David" panose="020E0502060401010101" pitchFamily="34" charset="-79"/>
                <a:cs typeface="David" panose="020E0502060401010101" pitchFamily="34" charset="-79"/>
              </a:rPr>
              <a:t> הכללית שתתכנס ביום חמישי 5.7.2019 לאשרם.</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en-US"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הועדה מודה ליו"ר העמותה תא"ל צביקה </a:t>
            </a:r>
            <a:r>
              <a:rPr lang="he-IL" sz="1400" dirty="0" err="1">
                <a:solidFill>
                  <a:schemeClr val="tx1"/>
                </a:solidFill>
                <a:effectLst/>
                <a:latin typeface="David" panose="020E0502060401010101" pitchFamily="34" charset="-79"/>
                <a:cs typeface="David" panose="020E0502060401010101" pitchFamily="34" charset="-79"/>
              </a:rPr>
              <a:t>וקסברג</a:t>
            </a:r>
            <a:r>
              <a:rPr lang="he-IL" sz="1400" dirty="0">
                <a:solidFill>
                  <a:schemeClr val="tx1"/>
                </a:solidFill>
                <a:effectLst/>
                <a:latin typeface="David" panose="020E0502060401010101" pitchFamily="34" charset="-79"/>
                <a:cs typeface="David" panose="020E0502060401010101" pitchFamily="34" charset="-79"/>
              </a:rPr>
              <a:t>, למנכ"ל העמותה סא"ל דרור </a:t>
            </a:r>
            <a:r>
              <a:rPr lang="he-IL" sz="1400" dirty="0" err="1">
                <a:solidFill>
                  <a:schemeClr val="tx1"/>
                </a:solidFill>
                <a:effectLst/>
                <a:latin typeface="David" panose="020E0502060401010101" pitchFamily="34" charset="-79"/>
                <a:cs typeface="David" panose="020E0502060401010101" pitchFamily="34" charset="-79"/>
              </a:rPr>
              <a:t>טוקר</a:t>
            </a:r>
            <a:r>
              <a:rPr lang="he-IL" sz="1400" dirty="0">
                <a:solidFill>
                  <a:schemeClr val="tx1"/>
                </a:solidFill>
                <a:effectLst/>
                <a:latin typeface="David" panose="020E0502060401010101" pitchFamily="34" charset="-79"/>
                <a:cs typeface="David" panose="020E0502060401010101" pitchFamily="34" charset="-79"/>
              </a:rPr>
              <a:t> ולמנהל אתה ההנצחה רנ"ג ניצן גולן על הניהול השוטף ועל שיתוף הפעולה.</a:t>
            </a:r>
            <a:br>
              <a:rPr lang="en-US" sz="1400" dirty="0">
                <a:solidFill>
                  <a:schemeClr val="tx1"/>
                </a:solidFill>
                <a:effectLst/>
                <a:latin typeface="David" panose="020E0502060401010101" pitchFamily="34" charset="-79"/>
                <a:cs typeface="David" panose="020E0502060401010101" pitchFamily="34" charset="-79"/>
              </a:rPr>
            </a:br>
            <a:r>
              <a:rPr lang="en-US"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תודה לחברי </a:t>
            </a:r>
            <a:r>
              <a:rPr lang="he-IL" sz="1400" dirty="0" err="1">
                <a:solidFill>
                  <a:schemeClr val="tx1"/>
                </a:solidFill>
                <a:effectLst/>
                <a:latin typeface="David" panose="020E0502060401010101" pitchFamily="34" charset="-79"/>
                <a:cs typeface="David" panose="020E0502060401010101" pitchFamily="34" charset="-79"/>
              </a:rPr>
              <a:t>בועדת</a:t>
            </a:r>
            <a:r>
              <a:rPr lang="he-IL" sz="1400" dirty="0">
                <a:solidFill>
                  <a:schemeClr val="tx1"/>
                </a:solidFill>
                <a:effectLst/>
                <a:latin typeface="David" panose="020E0502060401010101" pitchFamily="34" charset="-79"/>
                <a:cs typeface="David" panose="020E0502060401010101" pitchFamily="34" charset="-79"/>
              </a:rPr>
              <a:t> הביקורת אל"מ יוסי ברקו וסא"ל גיל שביט על השתתפותם בישיבת הועדה ובהכנת הדו"ח.</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____________           ____________                ____________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אל"מ יוסי ברקו             אשר </a:t>
            </a:r>
            <a:r>
              <a:rPr lang="he-IL" sz="1400" dirty="0" err="1">
                <a:solidFill>
                  <a:schemeClr val="tx1"/>
                </a:solidFill>
                <a:effectLst/>
                <a:latin typeface="David" panose="020E0502060401010101" pitchFamily="34" charset="-79"/>
                <a:cs typeface="David" panose="020E0502060401010101" pitchFamily="34" charset="-79"/>
              </a:rPr>
              <a:t>מיבסקי</a:t>
            </a:r>
            <a:r>
              <a:rPr lang="he-IL" sz="1400" dirty="0">
                <a:solidFill>
                  <a:schemeClr val="tx1"/>
                </a:solidFill>
                <a:effectLst/>
                <a:latin typeface="David" panose="020E0502060401010101" pitchFamily="34" charset="-79"/>
                <a:cs typeface="David" panose="020E0502060401010101" pitchFamily="34" charset="-79"/>
              </a:rPr>
              <a:t>                    סא"ל גיל שביט</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חבר הועדה                   יו"ר הועדה                         חבר הועדה</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he-IL" sz="1400" dirty="0">
                <a:solidFill>
                  <a:schemeClr val="tx1"/>
                </a:solidFill>
                <a:effectLst/>
                <a:latin typeface="David" panose="020E0502060401010101" pitchFamily="34" charset="-79"/>
                <a:cs typeface="David" panose="020E0502060401010101" pitchFamily="34" charset="-79"/>
              </a:rPr>
              <a:t> </a:t>
            </a:r>
            <a:br>
              <a:rPr lang="en-US" sz="1400" dirty="0">
                <a:solidFill>
                  <a:schemeClr val="tx1"/>
                </a:solidFill>
                <a:effectLst/>
                <a:latin typeface="David" panose="020E0502060401010101" pitchFamily="34" charset="-79"/>
                <a:cs typeface="David" panose="020E0502060401010101" pitchFamily="34" charset="-79"/>
              </a:rPr>
            </a:br>
            <a:r>
              <a:rPr lang="en-US" sz="1400" dirty="0">
                <a:solidFill>
                  <a:schemeClr val="tx1"/>
                </a:solidFill>
                <a:effectLst/>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17532197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E6D95C81-4048-4815-B739-89A60CAAEF96}"/>
              </a:ext>
            </a:extLst>
          </p:cNvPr>
          <p:cNvPicPr>
            <a:picLocks noChangeAspect="1"/>
          </p:cNvPicPr>
          <p:nvPr/>
        </p:nvPicPr>
        <p:blipFill>
          <a:blip r:embed="rId2"/>
          <a:stretch>
            <a:fillRect/>
          </a:stretch>
        </p:blipFill>
        <p:spPr>
          <a:xfrm>
            <a:off x="2195736" y="534681"/>
            <a:ext cx="6948264" cy="4262472"/>
          </a:xfrm>
          <a:prstGeom prst="rect">
            <a:avLst/>
          </a:prstGeom>
        </p:spPr>
      </p:pic>
    </p:spTree>
    <p:extLst>
      <p:ext uri="{BB962C8B-B14F-4D97-AF65-F5344CB8AC3E}">
        <p14:creationId xmlns:p14="http://schemas.microsoft.com/office/powerpoint/2010/main" val="12299461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061B3F-77A6-4050-86C6-4F07AA5BC958}"/>
              </a:ext>
            </a:extLst>
          </p:cNvPr>
          <p:cNvPicPr>
            <a:picLocks noChangeAspect="1"/>
          </p:cNvPicPr>
          <p:nvPr/>
        </p:nvPicPr>
        <p:blipFill>
          <a:blip r:embed="rId2"/>
          <a:stretch>
            <a:fillRect/>
          </a:stretch>
        </p:blipFill>
        <p:spPr>
          <a:xfrm>
            <a:off x="2386936" y="0"/>
            <a:ext cx="6721568" cy="6858000"/>
          </a:xfrm>
          <a:prstGeom prst="rect">
            <a:avLst/>
          </a:prstGeom>
        </p:spPr>
      </p:pic>
    </p:spTree>
    <p:extLst>
      <p:ext uri="{BB962C8B-B14F-4D97-AF65-F5344CB8AC3E}">
        <p14:creationId xmlns:p14="http://schemas.microsoft.com/office/powerpoint/2010/main" val="13753396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411413" y="260350"/>
            <a:ext cx="6400800" cy="1219200"/>
          </a:xfrm>
        </p:spPr>
        <p:txBody>
          <a:bodyPr/>
          <a:lstStyle/>
          <a:p>
            <a:pPr algn="r" eaLnBrk="1" hangingPunct="1">
              <a:defRPr/>
            </a:pPr>
            <a:r>
              <a:rPr lang="he-IL" b="1" u="sng" dirty="0">
                <a:solidFill>
                  <a:srgbClr val="333399"/>
                </a:solidFill>
                <a:latin typeface="David" pitchFamily="34" charset="-79"/>
                <a:cs typeface="David" pitchFamily="34" charset="-79"/>
              </a:rPr>
              <a:t>על סדר היום</a:t>
            </a:r>
            <a:endParaRPr lang="en-US" b="1" u="sng" dirty="0">
              <a:solidFill>
                <a:srgbClr val="333399"/>
              </a:solidFill>
              <a:latin typeface="David" pitchFamily="34" charset="-79"/>
              <a:cs typeface="David" pitchFamily="34" charset="-79"/>
            </a:endParaRPr>
          </a:p>
        </p:txBody>
      </p:sp>
      <p:sp>
        <p:nvSpPr>
          <p:cNvPr id="95235" name="Rectangle 3"/>
          <p:cNvSpPr>
            <a:spLocks noGrp="1" noChangeArrowheads="1"/>
          </p:cNvSpPr>
          <p:nvPr>
            <p:ph type="body" idx="1"/>
          </p:nvPr>
        </p:nvSpPr>
        <p:spPr>
          <a:xfrm>
            <a:off x="2268537" y="1052736"/>
            <a:ext cx="6543676" cy="5544914"/>
          </a:xfrm>
        </p:spPr>
        <p:txBody>
          <a:bodyPr/>
          <a:lstStyle/>
          <a:p>
            <a:pPr lvl="0"/>
            <a:r>
              <a:rPr lang="he-IL" sz="2400" b="1" dirty="0">
                <a:solidFill>
                  <a:srgbClr val="333399"/>
                </a:solidFill>
                <a:effectLst/>
                <a:latin typeface="David" panose="020E0502060401010101" pitchFamily="34" charset="-79"/>
                <a:cs typeface="David" panose="020E0502060401010101" pitchFamily="34" charset="-79"/>
              </a:rPr>
              <a:t>דו"ח הנהלה.</a:t>
            </a:r>
            <a:endParaRPr lang="en-US" sz="2400" b="1" dirty="0">
              <a:solidFill>
                <a:srgbClr val="333399"/>
              </a:solidFill>
              <a:effectLst/>
              <a:latin typeface="David" panose="020E0502060401010101" pitchFamily="34" charset="-79"/>
              <a:cs typeface="David" panose="020E0502060401010101" pitchFamily="34" charset="-79"/>
            </a:endParaRPr>
          </a:p>
          <a:p>
            <a:pPr lvl="0"/>
            <a:r>
              <a:rPr lang="he-IL" sz="2400" b="1" dirty="0">
                <a:solidFill>
                  <a:srgbClr val="333399"/>
                </a:solidFill>
                <a:effectLst/>
                <a:latin typeface="David" panose="020E0502060401010101" pitchFamily="34" charset="-79"/>
                <a:cs typeface="David" panose="020E0502060401010101" pitchFamily="34" charset="-79"/>
              </a:rPr>
              <a:t>דו"ח ועדת ביקורת.</a:t>
            </a:r>
            <a:endParaRPr lang="en-US" sz="2400" b="1" dirty="0">
              <a:solidFill>
                <a:srgbClr val="333399"/>
              </a:solidFill>
              <a:effectLst/>
              <a:latin typeface="David" panose="020E0502060401010101" pitchFamily="34" charset="-79"/>
              <a:cs typeface="David" panose="020E0502060401010101" pitchFamily="34" charset="-79"/>
            </a:endParaRPr>
          </a:p>
          <a:p>
            <a:pPr lvl="0"/>
            <a:r>
              <a:rPr lang="he-IL" sz="2400" b="1" dirty="0">
                <a:solidFill>
                  <a:srgbClr val="333399"/>
                </a:solidFill>
                <a:effectLst/>
                <a:latin typeface="David" panose="020E0502060401010101" pitchFamily="34" charset="-79"/>
                <a:cs typeface="David" panose="020E0502060401010101" pitchFamily="34" charset="-79"/>
              </a:rPr>
              <a:t>אישור דוחות כספיים והדו"ח המילולי לשנת 2018.</a:t>
            </a:r>
            <a:endParaRPr lang="en-US" sz="2400" b="1" dirty="0">
              <a:solidFill>
                <a:srgbClr val="333399"/>
              </a:solidFill>
              <a:effectLst/>
              <a:latin typeface="David" panose="020E0502060401010101" pitchFamily="34" charset="-79"/>
              <a:cs typeface="David" panose="020E0502060401010101" pitchFamily="34" charset="-79"/>
            </a:endParaRPr>
          </a:p>
          <a:p>
            <a:pPr lvl="0"/>
            <a:r>
              <a:rPr lang="he-IL" sz="2400" b="1" dirty="0">
                <a:solidFill>
                  <a:srgbClr val="333399"/>
                </a:solidFill>
                <a:effectLst/>
                <a:latin typeface="David" panose="020E0502060401010101" pitchFamily="34" charset="-79"/>
                <a:cs typeface="David" panose="020E0502060401010101" pitchFamily="34" charset="-79"/>
              </a:rPr>
              <a:t>אישור עדכון תקציב לשנת 2019 ותכנון תקציב לשנת 2020.</a:t>
            </a:r>
          </a:p>
          <a:p>
            <a:pPr lvl="0"/>
            <a:r>
              <a:rPr lang="he-IL" sz="2400" b="1" dirty="0">
                <a:solidFill>
                  <a:srgbClr val="333399"/>
                </a:solidFill>
                <a:effectLst/>
                <a:latin typeface="David" panose="020E0502060401010101" pitchFamily="34" charset="-79"/>
                <a:cs typeface="David" panose="020E0502060401010101" pitchFamily="34" charset="-79"/>
              </a:rPr>
              <a:t>אישור המשך התקשרות עם משרד רו"ח של יוסי סרנגה.</a:t>
            </a:r>
            <a:endParaRPr lang="en-US" sz="2400" b="1" dirty="0">
              <a:solidFill>
                <a:srgbClr val="333399"/>
              </a:solidFill>
              <a:effectLst/>
              <a:latin typeface="David" panose="020E0502060401010101" pitchFamily="34" charset="-79"/>
              <a:cs typeface="David" panose="020E0502060401010101" pitchFamily="34" charset="-79"/>
            </a:endParaRPr>
          </a:p>
          <a:p>
            <a:pPr lvl="0"/>
            <a:r>
              <a:rPr lang="he-IL" sz="2400" b="1" dirty="0">
                <a:solidFill>
                  <a:srgbClr val="333399"/>
                </a:solidFill>
                <a:effectLst/>
                <a:latin typeface="David" panose="020E0502060401010101" pitchFamily="34" charset="-79"/>
                <a:cs typeface="David" panose="020E0502060401010101" pitchFamily="34" charset="-79"/>
              </a:rPr>
              <a:t>אשרור החלטה מאספה קודמת מתאריך  30.5.18  </a:t>
            </a:r>
            <a:endParaRPr lang="en-US" sz="2400" b="1" dirty="0">
              <a:solidFill>
                <a:srgbClr val="333399"/>
              </a:solidFill>
              <a:effectLst/>
              <a:latin typeface="David" panose="020E0502060401010101" pitchFamily="34" charset="-79"/>
              <a:cs typeface="David" panose="020E0502060401010101" pitchFamily="34" charset="-79"/>
            </a:endParaRPr>
          </a:p>
          <a:p>
            <a:pPr marL="0" lvl="0" indent="0">
              <a:buNone/>
            </a:pPr>
            <a:r>
              <a:rPr lang="he-IL" sz="2400" b="1">
                <a:solidFill>
                  <a:srgbClr val="333399"/>
                </a:solidFill>
                <a:effectLst/>
                <a:latin typeface="David" panose="020E0502060401010101" pitchFamily="34" charset="-79"/>
                <a:cs typeface="David" panose="020E0502060401010101" pitchFamily="34" charset="-79"/>
              </a:rPr>
              <a:t>     לשינוי </a:t>
            </a:r>
            <a:r>
              <a:rPr lang="he-IL" sz="2400" b="1" dirty="0">
                <a:solidFill>
                  <a:srgbClr val="333399"/>
                </a:solidFill>
                <a:effectLst/>
                <a:latin typeface="David" panose="020E0502060401010101" pitchFamily="34" charset="-79"/>
                <a:cs typeface="David" panose="020E0502060401010101" pitchFamily="34" charset="-79"/>
              </a:rPr>
              <a:t>תקנון ושם העמותה .</a:t>
            </a:r>
            <a:endParaRPr lang="en-US" sz="2400" b="1" dirty="0">
              <a:solidFill>
                <a:srgbClr val="333399"/>
              </a:solidFill>
              <a:effectLst/>
              <a:latin typeface="David" panose="020E0502060401010101" pitchFamily="34" charset="-79"/>
              <a:cs typeface="David" panose="020E0502060401010101" pitchFamily="34" charset="-79"/>
            </a:endParaRPr>
          </a:p>
          <a:p>
            <a:pPr eaLnBrk="1" hangingPunct="1">
              <a:defRPr/>
            </a:pPr>
            <a:endParaRPr lang="he-IL" sz="2800" b="1" dirty="0">
              <a:solidFill>
                <a:srgbClr val="000099"/>
              </a:solidFill>
              <a:latin typeface="David" pitchFamily="34" charset="-79"/>
              <a:cs typeface="David" pitchFamily="34" charset="-79"/>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8B7FEC7F-A879-4AE2-AB89-7FB1E43E31B2}"/>
              </a:ext>
            </a:extLst>
          </p:cNvPr>
          <p:cNvPicPr>
            <a:picLocks noChangeAspect="1"/>
          </p:cNvPicPr>
          <p:nvPr/>
        </p:nvPicPr>
        <p:blipFill>
          <a:blip r:embed="rId2"/>
          <a:stretch>
            <a:fillRect/>
          </a:stretch>
        </p:blipFill>
        <p:spPr>
          <a:xfrm>
            <a:off x="3203848" y="0"/>
            <a:ext cx="5170129" cy="6858000"/>
          </a:xfrm>
          <a:prstGeom prst="rect">
            <a:avLst/>
          </a:prstGeom>
        </p:spPr>
      </p:pic>
    </p:spTree>
    <p:extLst>
      <p:ext uri="{BB962C8B-B14F-4D97-AF65-F5344CB8AC3E}">
        <p14:creationId xmlns:p14="http://schemas.microsoft.com/office/powerpoint/2010/main" val="230207923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5619892-53BE-4961-8991-6A956A1E1948}"/>
              </a:ext>
            </a:extLst>
          </p:cNvPr>
          <p:cNvPicPr>
            <a:picLocks noChangeAspect="1"/>
          </p:cNvPicPr>
          <p:nvPr/>
        </p:nvPicPr>
        <p:blipFill>
          <a:blip r:embed="rId2"/>
          <a:stretch>
            <a:fillRect/>
          </a:stretch>
        </p:blipFill>
        <p:spPr>
          <a:xfrm>
            <a:off x="3501014" y="0"/>
            <a:ext cx="4887410" cy="6858000"/>
          </a:xfrm>
          <a:prstGeom prst="rect">
            <a:avLst/>
          </a:prstGeom>
        </p:spPr>
      </p:pic>
    </p:spTree>
    <p:extLst>
      <p:ext uri="{BB962C8B-B14F-4D97-AF65-F5344CB8AC3E}">
        <p14:creationId xmlns:p14="http://schemas.microsoft.com/office/powerpoint/2010/main" val="236203083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19A3B46E-733B-40AB-9F84-2061ED6FCBF0}"/>
              </a:ext>
            </a:extLst>
          </p:cNvPr>
          <p:cNvPicPr>
            <a:picLocks noChangeAspect="1"/>
          </p:cNvPicPr>
          <p:nvPr/>
        </p:nvPicPr>
        <p:blipFill>
          <a:blip r:embed="rId2"/>
          <a:stretch>
            <a:fillRect/>
          </a:stretch>
        </p:blipFill>
        <p:spPr>
          <a:xfrm>
            <a:off x="3491880" y="0"/>
            <a:ext cx="4841431" cy="6858000"/>
          </a:xfrm>
          <a:prstGeom prst="rect">
            <a:avLst/>
          </a:prstGeom>
        </p:spPr>
      </p:pic>
    </p:spTree>
    <p:extLst>
      <p:ext uri="{BB962C8B-B14F-4D97-AF65-F5344CB8AC3E}">
        <p14:creationId xmlns:p14="http://schemas.microsoft.com/office/powerpoint/2010/main" val="48486523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DD1688E-16A4-4AC7-A275-64BBF6F79260}"/>
              </a:ext>
            </a:extLst>
          </p:cNvPr>
          <p:cNvPicPr>
            <a:picLocks noChangeAspect="1"/>
          </p:cNvPicPr>
          <p:nvPr/>
        </p:nvPicPr>
        <p:blipFill>
          <a:blip r:embed="rId2"/>
          <a:stretch>
            <a:fillRect/>
          </a:stretch>
        </p:blipFill>
        <p:spPr>
          <a:xfrm>
            <a:off x="3269072" y="0"/>
            <a:ext cx="5119352" cy="6858000"/>
          </a:xfrm>
          <a:prstGeom prst="rect">
            <a:avLst/>
          </a:prstGeom>
        </p:spPr>
      </p:pic>
    </p:spTree>
    <p:extLst>
      <p:ext uri="{BB962C8B-B14F-4D97-AF65-F5344CB8AC3E}">
        <p14:creationId xmlns:p14="http://schemas.microsoft.com/office/powerpoint/2010/main" val="404631594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AF35AD0-10B8-4AA9-8713-86F04E45C46E}"/>
              </a:ext>
            </a:extLst>
          </p:cNvPr>
          <p:cNvPicPr>
            <a:picLocks noChangeAspect="1"/>
          </p:cNvPicPr>
          <p:nvPr/>
        </p:nvPicPr>
        <p:blipFill>
          <a:blip r:embed="rId2"/>
          <a:stretch>
            <a:fillRect/>
          </a:stretch>
        </p:blipFill>
        <p:spPr>
          <a:xfrm>
            <a:off x="3254449" y="332656"/>
            <a:ext cx="5133975" cy="5886450"/>
          </a:xfrm>
          <a:prstGeom prst="rect">
            <a:avLst/>
          </a:prstGeom>
        </p:spPr>
      </p:pic>
    </p:spTree>
    <p:extLst>
      <p:ext uri="{BB962C8B-B14F-4D97-AF65-F5344CB8AC3E}">
        <p14:creationId xmlns:p14="http://schemas.microsoft.com/office/powerpoint/2010/main" val="293251481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5101CA3-0204-45F4-8F4E-41CC95A9E747}"/>
              </a:ext>
            </a:extLst>
          </p:cNvPr>
          <p:cNvPicPr>
            <a:picLocks noChangeAspect="1"/>
          </p:cNvPicPr>
          <p:nvPr/>
        </p:nvPicPr>
        <p:blipFill>
          <a:blip r:embed="rId2"/>
          <a:stretch>
            <a:fillRect/>
          </a:stretch>
        </p:blipFill>
        <p:spPr>
          <a:xfrm>
            <a:off x="2997274" y="548680"/>
            <a:ext cx="5391150" cy="3990975"/>
          </a:xfrm>
          <a:prstGeom prst="rect">
            <a:avLst/>
          </a:prstGeom>
        </p:spPr>
      </p:pic>
    </p:spTree>
    <p:extLst>
      <p:ext uri="{BB962C8B-B14F-4D97-AF65-F5344CB8AC3E}">
        <p14:creationId xmlns:p14="http://schemas.microsoft.com/office/powerpoint/2010/main" val="1250360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6E1E162A-A731-45B1-90CA-CA46AE0C8754}"/>
              </a:ext>
            </a:extLst>
          </p:cNvPr>
          <p:cNvPicPr>
            <a:picLocks noChangeAspect="1"/>
          </p:cNvPicPr>
          <p:nvPr/>
        </p:nvPicPr>
        <p:blipFill>
          <a:blip r:embed="rId2"/>
          <a:stretch>
            <a:fillRect/>
          </a:stretch>
        </p:blipFill>
        <p:spPr>
          <a:xfrm>
            <a:off x="2123728" y="-1825"/>
            <a:ext cx="7020272" cy="6859825"/>
          </a:xfrm>
          <a:prstGeom prst="rect">
            <a:avLst/>
          </a:prstGeom>
        </p:spPr>
      </p:pic>
    </p:spTree>
    <p:extLst>
      <p:ext uri="{BB962C8B-B14F-4D97-AF65-F5344CB8AC3E}">
        <p14:creationId xmlns:p14="http://schemas.microsoft.com/office/powerpoint/2010/main" val="206399011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a:extLst>
              <a:ext uri="{FF2B5EF4-FFF2-40B4-BE49-F238E27FC236}">
                <a16:creationId xmlns:a16="http://schemas.microsoft.com/office/drawing/2014/main" id="{A9CF74D4-05E1-4B15-82DC-E5BD00563038}"/>
              </a:ext>
            </a:extLst>
          </p:cNvPr>
          <p:cNvGraphicFramePr>
            <a:graphicFrameLocks noGrp="1"/>
          </p:cNvGraphicFramePr>
          <p:nvPr/>
        </p:nvGraphicFramePr>
        <p:xfrm>
          <a:off x="2195736" y="496888"/>
          <a:ext cx="6624414" cy="6218243"/>
        </p:xfrm>
        <a:graphic>
          <a:graphicData uri="http://schemas.openxmlformats.org/drawingml/2006/table">
            <a:tbl>
              <a:tblPr rtl="1" firstRow="1" bandRow="1">
                <a:tableStyleId>{69CF1AB2-1976-4502-BF36-3FF5EA218861}</a:tableStyleId>
              </a:tblPr>
              <a:tblGrid>
                <a:gridCol w="3108182">
                  <a:extLst>
                    <a:ext uri="{9D8B030D-6E8A-4147-A177-3AD203B41FA5}">
                      <a16:colId xmlns:a16="http://schemas.microsoft.com/office/drawing/2014/main" val="147572408"/>
                    </a:ext>
                  </a:extLst>
                </a:gridCol>
                <a:gridCol w="3516232">
                  <a:extLst>
                    <a:ext uri="{9D8B030D-6E8A-4147-A177-3AD203B41FA5}">
                      <a16:colId xmlns:a16="http://schemas.microsoft.com/office/drawing/2014/main" val="4247867090"/>
                    </a:ext>
                  </a:extLst>
                </a:gridCol>
              </a:tblGrid>
              <a:tr h="365779">
                <a:tc>
                  <a:txBody>
                    <a:bodyPr/>
                    <a:lstStyle/>
                    <a:p>
                      <a:pPr marL="0" algn="r" defTabSz="914400" rtl="1" eaLnBrk="1" latinLnBrk="0" hangingPunct="1"/>
                      <a:r>
                        <a:rPr lang="he-IL" sz="1800" b="1" kern="1200" dirty="0">
                          <a:solidFill>
                            <a:schemeClr val="dk1"/>
                          </a:solidFill>
                          <a:effectLst/>
                          <a:latin typeface="+mn-lt"/>
                          <a:ea typeface="+mn-ea"/>
                          <a:cs typeface="+mn-cs"/>
                        </a:rPr>
                        <a:t>אלוף מיל' אורנה </a:t>
                      </a:r>
                      <a:r>
                        <a:rPr lang="he-IL" sz="1800" b="1" kern="1200" dirty="0" err="1">
                          <a:solidFill>
                            <a:schemeClr val="dk1"/>
                          </a:solidFill>
                          <a:effectLst/>
                          <a:latin typeface="+mn-lt"/>
                          <a:ea typeface="+mn-ea"/>
                          <a:cs typeface="+mn-cs"/>
                        </a:rPr>
                        <a:t>ברביבאי</a:t>
                      </a:r>
                      <a:r>
                        <a:rPr lang="he-IL" sz="1800" b="1" kern="1200" dirty="0">
                          <a:solidFill>
                            <a:schemeClr val="dk1"/>
                          </a:solidFill>
                          <a:effectLst/>
                          <a:latin typeface="+mn-lt"/>
                          <a:ea typeface="+mn-ea"/>
                          <a:cs typeface="+mn-cs"/>
                        </a:rPr>
                        <a:t>.</a:t>
                      </a:r>
                    </a:p>
                  </a:txBody>
                  <a:tcPr marL="91436" marR="91436" marT="45722" marB="45722"/>
                </a:tc>
                <a:tc>
                  <a:txBody>
                    <a:bodyPr/>
                    <a:lstStyle/>
                    <a:p>
                      <a:r>
                        <a:rPr lang="he-IL" sz="1800" b="1" kern="1200" dirty="0">
                          <a:solidFill>
                            <a:schemeClr val="dk1"/>
                          </a:solidFill>
                          <a:effectLst/>
                          <a:latin typeface="+mn-lt"/>
                          <a:ea typeface="+mn-ea"/>
                          <a:cs typeface="+mn-cs"/>
                        </a:rPr>
                        <a:t>תא"ל מיל' יצחק פוקס</a:t>
                      </a:r>
                      <a:endParaRPr lang="he-IL" dirty="0"/>
                    </a:p>
                  </a:txBody>
                  <a:tcPr marL="91436" marR="91436" marT="45722" marB="45722"/>
                </a:tc>
                <a:extLst>
                  <a:ext uri="{0D108BD9-81ED-4DB2-BD59-A6C34878D82A}">
                    <a16:rowId xmlns:a16="http://schemas.microsoft.com/office/drawing/2014/main" val="576257192"/>
                  </a:ext>
                </a:extLst>
              </a:tr>
              <a:tr h="365779">
                <a:tc>
                  <a:txBody>
                    <a:bodyPr/>
                    <a:lstStyle/>
                    <a:p>
                      <a:pPr rtl="1"/>
                      <a:r>
                        <a:rPr lang="he-IL" sz="1800" b="1" kern="1200" dirty="0">
                          <a:effectLst/>
                        </a:rPr>
                        <a:t>תא"ל מיל' צבי </a:t>
                      </a:r>
                      <a:r>
                        <a:rPr lang="he-IL" sz="1800" b="1" kern="1200" dirty="0" err="1">
                          <a:effectLst/>
                        </a:rPr>
                        <a:t>וקסברג</a:t>
                      </a:r>
                      <a:r>
                        <a:rPr lang="he-IL" sz="1800" b="1" kern="1200" dirty="0">
                          <a:effectLst/>
                        </a:rPr>
                        <a:t> – יו"ר</a:t>
                      </a:r>
                      <a:endParaRPr lang="he-IL" sz="1800" b="1" dirty="0"/>
                    </a:p>
                  </a:txBody>
                  <a:tcPr marL="91436" marR="91436" marT="45722" marB="45722"/>
                </a:tc>
                <a:tc>
                  <a:txBody>
                    <a:bodyPr/>
                    <a:lstStyle/>
                    <a:p>
                      <a:r>
                        <a:rPr lang="he-IL" sz="1800" b="1" kern="1200">
                          <a:solidFill>
                            <a:schemeClr val="dk1"/>
                          </a:solidFill>
                          <a:effectLst/>
                          <a:latin typeface="+mn-lt"/>
                          <a:ea typeface="+mn-ea"/>
                          <a:cs typeface="+mn-cs"/>
                        </a:rPr>
                        <a:t>תא"ל מיל' סנדרוסי שלומי</a:t>
                      </a:r>
                      <a:endParaRPr lang="he-IL" dirty="0"/>
                    </a:p>
                  </a:txBody>
                  <a:tcPr marL="91436" marR="91436" marT="45722" marB="45722"/>
                </a:tc>
                <a:extLst>
                  <a:ext uri="{0D108BD9-81ED-4DB2-BD59-A6C34878D82A}">
                    <a16:rowId xmlns:a16="http://schemas.microsoft.com/office/drawing/2014/main" val="1997236144"/>
                  </a:ext>
                </a:extLst>
              </a:tr>
              <a:tr h="365779">
                <a:tc>
                  <a:txBody>
                    <a:bodyPr/>
                    <a:lstStyle/>
                    <a:p>
                      <a:pPr rtl="1"/>
                      <a:r>
                        <a:rPr lang="he-IL" sz="1800" b="1" kern="1200" dirty="0">
                          <a:effectLst/>
                        </a:rPr>
                        <a:t>תא"ל מיל' איתן לוי- מ"מ יו"ר</a:t>
                      </a:r>
                      <a:endParaRPr lang="he-IL" sz="1800" b="1" dirty="0"/>
                    </a:p>
                  </a:txBody>
                  <a:tcPr marL="91436" marR="91436" marT="45722" marB="45722"/>
                </a:tc>
                <a:tc>
                  <a:txBody>
                    <a:bodyPr/>
                    <a:lstStyle/>
                    <a:p>
                      <a:pPr marL="0" algn="r" defTabSz="914400" rtl="1" eaLnBrk="1" latinLnBrk="0" hangingPunct="1"/>
                      <a:r>
                        <a:rPr lang="he-IL" sz="1800" b="1" kern="1200">
                          <a:solidFill>
                            <a:schemeClr val="dk1"/>
                          </a:solidFill>
                          <a:effectLst/>
                          <a:latin typeface="+mn-lt"/>
                          <a:ea typeface="+mn-ea"/>
                          <a:cs typeface="+mn-cs"/>
                        </a:rPr>
                        <a:t>אל"מ מיל' מוטי לניאדו</a:t>
                      </a:r>
                      <a:endParaRPr lang="he-IL" sz="1800" b="1" kern="1200" dirty="0">
                        <a:solidFill>
                          <a:schemeClr val="dk1"/>
                        </a:solidFill>
                        <a:effectLst/>
                        <a:latin typeface="+mn-lt"/>
                        <a:ea typeface="+mn-ea"/>
                        <a:cs typeface="+mn-cs"/>
                      </a:endParaRPr>
                    </a:p>
                  </a:txBody>
                  <a:tcPr marL="91436" marR="91436" marT="45722" marB="45722"/>
                </a:tc>
                <a:extLst>
                  <a:ext uri="{0D108BD9-81ED-4DB2-BD59-A6C34878D82A}">
                    <a16:rowId xmlns:a16="http://schemas.microsoft.com/office/drawing/2014/main" val="1143172348"/>
                  </a:ext>
                </a:extLst>
              </a:tr>
              <a:tr h="365779">
                <a:tc>
                  <a:txBody>
                    <a:bodyPr/>
                    <a:lstStyle/>
                    <a:p>
                      <a:pPr rtl="1"/>
                      <a:r>
                        <a:rPr lang="he-IL" sz="1800" b="1" kern="1200" dirty="0">
                          <a:effectLst/>
                        </a:rPr>
                        <a:t>תא"ל מיל' יוסי פרץ</a:t>
                      </a:r>
                      <a:endParaRPr lang="he-IL" sz="1800" b="1" dirty="0"/>
                    </a:p>
                  </a:txBody>
                  <a:tcPr marL="91436" marR="91436" marT="45722" marB="45722"/>
                </a:tc>
                <a:tc>
                  <a:txBody>
                    <a:bodyPr/>
                    <a:lstStyle/>
                    <a:p>
                      <a:pPr rtl="1"/>
                      <a:r>
                        <a:rPr lang="he-IL" sz="1800" b="1" kern="1200">
                          <a:effectLst/>
                        </a:rPr>
                        <a:t>אל"מ מיל' גדי שווץ</a:t>
                      </a:r>
                      <a:endParaRPr lang="he-IL" sz="1800" b="1" dirty="0"/>
                    </a:p>
                  </a:txBody>
                  <a:tcPr marL="91436" marR="91436" marT="45722" marB="45722"/>
                </a:tc>
                <a:extLst>
                  <a:ext uri="{0D108BD9-81ED-4DB2-BD59-A6C34878D82A}">
                    <a16:rowId xmlns:a16="http://schemas.microsoft.com/office/drawing/2014/main" val="645518258"/>
                  </a:ext>
                </a:extLst>
              </a:tr>
              <a:tr h="365779">
                <a:tc>
                  <a:txBody>
                    <a:bodyPr/>
                    <a:lstStyle/>
                    <a:p>
                      <a:pPr rtl="1"/>
                      <a:r>
                        <a:rPr lang="he-IL" sz="1800" b="1" kern="1200" dirty="0">
                          <a:effectLst/>
                        </a:rPr>
                        <a:t>תא"ל מיל' שמואל בן משה</a:t>
                      </a:r>
                      <a:endParaRPr lang="he-IL" sz="1800" b="1" dirty="0"/>
                    </a:p>
                  </a:txBody>
                  <a:tcPr marL="91436" marR="91436" marT="45722" marB="45722"/>
                </a:tc>
                <a:tc>
                  <a:txBody>
                    <a:bodyPr/>
                    <a:lstStyle/>
                    <a:p>
                      <a:pPr rtl="1"/>
                      <a:r>
                        <a:rPr lang="he-IL" sz="1800" b="1" kern="1200">
                          <a:effectLst/>
                        </a:rPr>
                        <a:t>אל"מ מיל' עמית שפירא</a:t>
                      </a:r>
                      <a:endParaRPr lang="he-IL" sz="1800" b="1" dirty="0"/>
                    </a:p>
                  </a:txBody>
                  <a:tcPr marL="91436" marR="91436" marT="45722" marB="45722"/>
                </a:tc>
                <a:extLst>
                  <a:ext uri="{0D108BD9-81ED-4DB2-BD59-A6C34878D82A}">
                    <a16:rowId xmlns:a16="http://schemas.microsoft.com/office/drawing/2014/main" val="3591888644"/>
                  </a:ext>
                </a:extLst>
              </a:tr>
              <a:tr h="365779">
                <a:tc>
                  <a:txBody>
                    <a:bodyPr/>
                    <a:lstStyle/>
                    <a:p>
                      <a:pPr rtl="1"/>
                      <a:r>
                        <a:rPr lang="he-IL" sz="1800" b="1" kern="1200" dirty="0">
                          <a:effectLst/>
                        </a:rPr>
                        <a:t>תא"ל מיל' נחמיה דוידי</a:t>
                      </a:r>
                      <a:endParaRPr lang="he-IL" sz="1800" b="1" dirty="0"/>
                    </a:p>
                  </a:txBody>
                  <a:tcPr marL="91436" marR="91436" marT="45722" marB="45722"/>
                </a:tc>
                <a:tc>
                  <a:txBody>
                    <a:bodyPr/>
                    <a:lstStyle/>
                    <a:p>
                      <a:pPr rtl="1"/>
                      <a:r>
                        <a:rPr lang="he-IL" sz="1800" b="1" kern="1200">
                          <a:effectLst/>
                        </a:rPr>
                        <a:t>אל"מ מיל' משה בנבנישתי</a:t>
                      </a:r>
                      <a:endParaRPr lang="he-IL" sz="1800" b="1" dirty="0"/>
                    </a:p>
                  </a:txBody>
                  <a:tcPr marL="91436" marR="91436" marT="45722" marB="45722"/>
                </a:tc>
                <a:extLst>
                  <a:ext uri="{0D108BD9-81ED-4DB2-BD59-A6C34878D82A}">
                    <a16:rowId xmlns:a16="http://schemas.microsoft.com/office/drawing/2014/main" val="1883099999"/>
                  </a:ext>
                </a:extLst>
              </a:tr>
              <a:tr h="365779">
                <a:tc>
                  <a:txBody>
                    <a:bodyPr/>
                    <a:lstStyle/>
                    <a:p>
                      <a:pPr rtl="1"/>
                      <a:r>
                        <a:rPr lang="he-IL" sz="1800" b="1" kern="1200" dirty="0">
                          <a:effectLst/>
                        </a:rPr>
                        <a:t>תא"ל מיל' יחזקאל </a:t>
                      </a:r>
                      <a:r>
                        <a:rPr lang="he-IL" sz="1800" b="1" kern="1200" dirty="0" err="1">
                          <a:effectLst/>
                        </a:rPr>
                        <a:t>דסקל</a:t>
                      </a:r>
                      <a:endParaRPr lang="he-IL" sz="1800" b="1" dirty="0"/>
                    </a:p>
                  </a:txBody>
                  <a:tcPr marL="91436" marR="91436" marT="45722" marB="45722"/>
                </a:tc>
                <a:tc>
                  <a:txBody>
                    <a:bodyPr/>
                    <a:lstStyle/>
                    <a:p>
                      <a:pPr rtl="1"/>
                      <a:r>
                        <a:rPr lang="he-IL" sz="1800" b="1" kern="1200">
                          <a:effectLst/>
                        </a:rPr>
                        <a:t>אל"מ מיל' משה שץ</a:t>
                      </a:r>
                      <a:endParaRPr lang="he-IL" sz="1800" b="1" dirty="0"/>
                    </a:p>
                  </a:txBody>
                  <a:tcPr marL="91436" marR="91436" marT="45722" marB="45722"/>
                </a:tc>
                <a:extLst>
                  <a:ext uri="{0D108BD9-81ED-4DB2-BD59-A6C34878D82A}">
                    <a16:rowId xmlns:a16="http://schemas.microsoft.com/office/drawing/2014/main" val="2881869786"/>
                  </a:ext>
                </a:extLst>
              </a:tr>
              <a:tr h="365779">
                <a:tc>
                  <a:txBody>
                    <a:bodyPr/>
                    <a:lstStyle/>
                    <a:p>
                      <a:pPr rtl="1"/>
                      <a:r>
                        <a:rPr lang="he-IL" sz="1800" b="1" kern="1200" dirty="0">
                          <a:effectLst/>
                        </a:rPr>
                        <a:t>תא"ל מיל' יעקב ברגר</a:t>
                      </a:r>
                      <a:endParaRPr lang="he-IL" sz="1800" b="1" dirty="0"/>
                    </a:p>
                  </a:txBody>
                  <a:tcPr marL="91436" marR="91436" marT="45722" marB="45722"/>
                </a:tc>
                <a:tc>
                  <a:txBody>
                    <a:bodyPr/>
                    <a:lstStyle/>
                    <a:p>
                      <a:pPr rtl="1"/>
                      <a:r>
                        <a:rPr lang="he-IL" sz="1800" b="1" kern="1200">
                          <a:effectLst/>
                        </a:rPr>
                        <a:t>אל"מ מיל' חיים ברזל</a:t>
                      </a:r>
                      <a:endParaRPr lang="he-IL" sz="1800" b="1" dirty="0"/>
                    </a:p>
                  </a:txBody>
                  <a:tcPr marL="91436" marR="91436" marT="45722" marB="45722"/>
                </a:tc>
                <a:extLst>
                  <a:ext uri="{0D108BD9-81ED-4DB2-BD59-A6C34878D82A}">
                    <a16:rowId xmlns:a16="http://schemas.microsoft.com/office/drawing/2014/main" val="671898571"/>
                  </a:ext>
                </a:extLst>
              </a:tr>
              <a:tr h="365779">
                <a:tc>
                  <a:txBody>
                    <a:bodyPr/>
                    <a:lstStyle/>
                    <a:p>
                      <a:pPr rtl="1"/>
                      <a:r>
                        <a:rPr lang="he-IL" sz="1800" b="1" kern="1200" dirty="0">
                          <a:effectLst/>
                        </a:rPr>
                        <a:t>תא"ל מיל' ישראל עינב</a:t>
                      </a:r>
                      <a:endParaRPr lang="he-IL" sz="1800" b="1" dirty="0"/>
                    </a:p>
                  </a:txBody>
                  <a:tcPr marL="91436" marR="91436" marT="45722" marB="45722"/>
                </a:tc>
                <a:tc>
                  <a:txBody>
                    <a:bodyPr/>
                    <a:lstStyle/>
                    <a:p>
                      <a:pPr rtl="1"/>
                      <a:r>
                        <a:rPr lang="he-IL" sz="1800" b="1" kern="1200">
                          <a:effectLst/>
                        </a:rPr>
                        <a:t>אל"מ מיל' ישראל יפת</a:t>
                      </a:r>
                      <a:endParaRPr lang="he-IL" sz="1800" b="1" dirty="0"/>
                    </a:p>
                  </a:txBody>
                  <a:tcPr marL="91436" marR="91436" marT="45722" marB="45722"/>
                </a:tc>
                <a:extLst>
                  <a:ext uri="{0D108BD9-81ED-4DB2-BD59-A6C34878D82A}">
                    <a16:rowId xmlns:a16="http://schemas.microsoft.com/office/drawing/2014/main" val="2113920231"/>
                  </a:ext>
                </a:extLst>
              </a:tr>
              <a:tr h="365779">
                <a:tc>
                  <a:txBody>
                    <a:bodyPr/>
                    <a:lstStyle/>
                    <a:p>
                      <a:pPr rtl="1"/>
                      <a:r>
                        <a:rPr lang="he-IL" sz="1800" b="1" kern="1200" dirty="0">
                          <a:effectLst/>
                        </a:rPr>
                        <a:t>תא"ל מיל' אהרון אופיר</a:t>
                      </a:r>
                      <a:endParaRPr lang="he-IL" sz="1800" b="1" dirty="0"/>
                    </a:p>
                  </a:txBody>
                  <a:tcPr marL="91436" marR="91436" marT="45722" marB="45722"/>
                </a:tc>
                <a:tc>
                  <a:txBody>
                    <a:bodyPr/>
                    <a:lstStyle/>
                    <a:p>
                      <a:pPr rtl="1"/>
                      <a:r>
                        <a:rPr lang="he-IL" sz="1800" b="1" kern="1200">
                          <a:effectLst/>
                        </a:rPr>
                        <a:t>אל"מ מיל' יצחק שני</a:t>
                      </a:r>
                      <a:endParaRPr lang="he-IL" sz="1800" b="1" dirty="0"/>
                    </a:p>
                  </a:txBody>
                  <a:tcPr marL="91436" marR="91436" marT="45722" marB="45722"/>
                </a:tc>
                <a:extLst>
                  <a:ext uri="{0D108BD9-81ED-4DB2-BD59-A6C34878D82A}">
                    <a16:rowId xmlns:a16="http://schemas.microsoft.com/office/drawing/2014/main" val="2014608600"/>
                  </a:ext>
                </a:extLst>
              </a:tr>
              <a:tr h="365779">
                <a:tc>
                  <a:txBody>
                    <a:bodyPr/>
                    <a:lstStyle/>
                    <a:p>
                      <a:pPr rtl="1"/>
                      <a:r>
                        <a:rPr lang="he-IL" sz="1800" b="1" kern="1200" dirty="0">
                          <a:effectLst/>
                        </a:rPr>
                        <a:t>תא"ל מיל' חיים אשכנזי</a:t>
                      </a:r>
                      <a:endParaRPr lang="he-IL" sz="1800" b="1" dirty="0"/>
                    </a:p>
                  </a:txBody>
                  <a:tcPr marL="91436" marR="91436" marT="45722" marB="45722"/>
                </a:tc>
                <a:tc>
                  <a:txBody>
                    <a:bodyPr/>
                    <a:lstStyle/>
                    <a:p>
                      <a:pPr rtl="1"/>
                      <a:r>
                        <a:rPr lang="he-IL" sz="1800" b="1" kern="1200">
                          <a:effectLst/>
                        </a:rPr>
                        <a:t>אל"מ מיל' אלברט אלמלם</a:t>
                      </a:r>
                      <a:endParaRPr lang="he-IL" sz="1800" b="1" dirty="0"/>
                    </a:p>
                  </a:txBody>
                  <a:tcPr marL="91436" marR="91436" marT="45722" marB="45722"/>
                </a:tc>
                <a:extLst>
                  <a:ext uri="{0D108BD9-81ED-4DB2-BD59-A6C34878D82A}">
                    <a16:rowId xmlns:a16="http://schemas.microsoft.com/office/drawing/2014/main" val="1234283630"/>
                  </a:ext>
                </a:extLst>
              </a:tr>
              <a:tr h="365779">
                <a:tc>
                  <a:txBody>
                    <a:bodyPr/>
                    <a:lstStyle/>
                    <a:p>
                      <a:pPr rtl="1"/>
                      <a:r>
                        <a:rPr lang="he-IL" sz="1800" b="1" kern="1200" dirty="0">
                          <a:effectLst/>
                        </a:rPr>
                        <a:t>תא"ל מיל' דבורה חסיד</a:t>
                      </a:r>
                      <a:endParaRPr lang="he-IL" sz="1800" b="1" dirty="0"/>
                    </a:p>
                  </a:txBody>
                  <a:tcPr marL="91436" marR="91436" marT="45722" marB="45722"/>
                </a:tc>
                <a:tc>
                  <a:txBody>
                    <a:bodyPr/>
                    <a:lstStyle/>
                    <a:p>
                      <a:pPr rtl="1"/>
                      <a:r>
                        <a:rPr lang="he-IL" sz="1800" b="1" kern="1200" dirty="0">
                          <a:effectLst/>
                        </a:rPr>
                        <a:t>אל"מ מיל' צביקה לוין</a:t>
                      </a:r>
                      <a:endParaRPr lang="he-IL" sz="1800" b="1" dirty="0"/>
                    </a:p>
                  </a:txBody>
                  <a:tcPr marL="91436" marR="91436" marT="45722" marB="45722"/>
                </a:tc>
                <a:extLst>
                  <a:ext uri="{0D108BD9-81ED-4DB2-BD59-A6C34878D82A}">
                    <a16:rowId xmlns:a16="http://schemas.microsoft.com/office/drawing/2014/main" val="1436861859"/>
                  </a:ext>
                </a:extLst>
              </a:tr>
              <a:tr h="365779">
                <a:tc>
                  <a:txBody>
                    <a:bodyPr/>
                    <a:lstStyle/>
                    <a:p>
                      <a:pPr rtl="1"/>
                      <a:r>
                        <a:rPr lang="he-IL" sz="1800" b="1" kern="1200" dirty="0">
                          <a:effectLst/>
                        </a:rPr>
                        <a:t>תא"ל מיל' ניסים ברדה</a:t>
                      </a:r>
                      <a:endParaRPr lang="he-IL" sz="1800" b="1" dirty="0"/>
                    </a:p>
                  </a:txBody>
                  <a:tcPr marL="91436" marR="91436" marT="45722" marB="45722"/>
                </a:tc>
                <a:tc>
                  <a:txBody>
                    <a:bodyPr/>
                    <a:lstStyle/>
                    <a:p>
                      <a:pPr rtl="1"/>
                      <a:r>
                        <a:rPr lang="he-IL" sz="1800" b="1" kern="1200" dirty="0">
                          <a:effectLst/>
                        </a:rPr>
                        <a:t>אל"מ מיל' יוסי </a:t>
                      </a:r>
                      <a:r>
                        <a:rPr lang="he-IL" sz="1800" b="1" kern="1200" dirty="0" err="1">
                          <a:effectLst/>
                        </a:rPr>
                        <a:t>דרמר</a:t>
                      </a:r>
                      <a:r>
                        <a:rPr lang="he-IL" sz="1800" b="1" kern="1200" dirty="0">
                          <a:effectLst/>
                        </a:rPr>
                        <a:t> – יועץ משפטי</a:t>
                      </a:r>
                      <a:endParaRPr lang="he-IL" sz="1800" b="1" dirty="0"/>
                    </a:p>
                  </a:txBody>
                  <a:tcPr marL="91436" marR="91436" marT="45722" marB="45722"/>
                </a:tc>
                <a:extLst>
                  <a:ext uri="{0D108BD9-81ED-4DB2-BD59-A6C34878D82A}">
                    <a16:rowId xmlns:a16="http://schemas.microsoft.com/office/drawing/2014/main" val="3816906320"/>
                  </a:ext>
                </a:extLst>
              </a:tr>
              <a:tr h="365779">
                <a:tc>
                  <a:txBody>
                    <a:bodyPr/>
                    <a:lstStyle/>
                    <a:p>
                      <a:pPr rtl="1"/>
                      <a:r>
                        <a:rPr lang="he-IL" sz="1800" b="1" kern="1200" dirty="0">
                          <a:effectLst/>
                        </a:rPr>
                        <a:t>תא"ל מיל' משה אלוש</a:t>
                      </a:r>
                      <a:endParaRPr lang="he-IL" sz="1800" b="1" dirty="0"/>
                    </a:p>
                  </a:txBody>
                  <a:tcPr marL="91436" marR="91436" marT="45722" marB="45722"/>
                </a:tc>
                <a:tc>
                  <a:txBody>
                    <a:bodyPr/>
                    <a:lstStyle/>
                    <a:p>
                      <a:pPr rtl="1"/>
                      <a:r>
                        <a:rPr lang="he-IL" sz="1800" b="1" kern="1200" dirty="0">
                          <a:effectLst/>
                        </a:rPr>
                        <a:t>אל"מ מיל' יורם כרמון</a:t>
                      </a:r>
                      <a:endParaRPr lang="he-IL" sz="1800" b="1" dirty="0"/>
                    </a:p>
                  </a:txBody>
                  <a:tcPr marL="91436" marR="91436" marT="45722" marB="45722"/>
                </a:tc>
                <a:extLst>
                  <a:ext uri="{0D108BD9-81ED-4DB2-BD59-A6C34878D82A}">
                    <a16:rowId xmlns:a16="http://schemas.microsoft.com/office/drawing/2014/main" val="480728535"/>
                  </a:ext>
                </a:extLst>
              </a:tr>
              <a:tr h="365779">
                <a:tc>
                  <a:txBody>
                    <a:bodyPr/>
                    <a:lstStyle/>
                    <a:p>
                      <a:pPr rtl="1"/>
                      <a:r>
                        <a:rPr lang="he-IL" sz="1800" b="1" kern="1200" dirty="0">
                          <a:effectLst/>
                        </a:rPr>
                        <a:t>תא"ל מיל' אריה דהן</a:t>
                      </a:r>
                      <a:endParaRPr lang="he-IL" sz="1800" b="1" dirty="0"/>
                    </a:p>
                  </a:txBody>
                  <a:tcPr marL="91436" marR="91436" marT="45722" marB="45722"/>
                </a:tc>
                <a:tc>
                  <a:txBody>
                    <a:bodyPr/>
                    <a:lstStyle/>
                    <a:p>
                      <a:pPr rtl="1"/>
                      <a:r>
                        <a:rPr lang="he-IL" sz="1800" b="1" kern="1200" dirty="0">
                          <a:effectLst/>
                        </a:rPr>
                        <a:t>אל"מ מיל' יצחק ספיר</a:t>
                      </a:r>
                      <a:endParaRPr lang="he-IL" sz="1800" b="1" dirty="0"/>
                    </a:p>
                  </a:txBody>
                  <a:tcPr marL="91436" marR="91436" marT="45722" marB="45722"/>
                </a:tc>
                <a:extLst>
                  <a:ext uri="{0D108BD9-81ED-4DB2-BD59-A6C34878D82A}">
                    <a16:rowId xmlns:a16="http://schemas.microsoft.com/office/drawing/2014/main" val="2187198075"/>
                  </a:ext>
                </a:extLst>
              </a:tr>
              <a:tr h="365779">
                <a:tc>
                  <a:txBody>
                    <a:bodyPr/>
                    <a:lstStyle/>
                    <a:p>
                      <a:pPr rtl="1"/>
                      <a:r>
                        <a:rPr lang="he-IL" sz="1800" b="1" kern="1200" dirty="0">
                          <a:effectLst/>
                        </a:rPr>
                        <a:t>תא"ל מיל' </a:t>
                      </a:r>
                      <a:r>
                        <a:rPr lang="he-IL" sz="1800" b="1" kern="1200" dirty="0" err="1">
                          <a:effectLst/>
                        </a:rPr>
                        <a:t>איקה</a:t>
                      </a:r>
                      <a:r>
                        <a:rPr lang="he-IL" sz="1800" b="1" kern="1200" dirty="0">
                          <a:effectLst/>
                        </a:rPr>
                        <a:t> </a:t>
                      </a:r>
                      <a:r>
                        <a:rPr lang="he-IL" sz="1800" b="1" kern="1200" dirty="0" err="1">
                          <a:effectLst/>
                        </a:rPr>
                        <a:t>אברבנל</a:t>
                      </a:r>
                      <a:endParaRPr lang="he-IL" sz="1800" b="1" dirty="0"/>
                    </a:p>
                  </a:txBody>
                  <a:tcPr marL="91436" marR="91436" marT="45722" marB="45722"/>
                </a:tc>
                <a:tc>
                  <a:txBody>
                    <a:bodyPr/>
                    <a:lstStyle/>
                    <a:p>
                      <a:pPr rtl="1"/>
                      <a:r>
                        <a:rPr lang="he-IL" sz="1800" b="1" kern="1200" dirty="0">
                          <a:effectLst/>
                        </a:rPr>
                        <a:t>אל"מ מיל' נועם אהרון</a:t>
                      </a:r>
                      <a:endParaRPr lang="he-IL" sz="1800" b="1" dirty="0"/>
                    </a:p>
                  </a:txBody>
                  <a:tcPr marL="91436" marR="91436" marT="45722" marB="45722"/>
                </a:tc>
                <a:extLst>
                  <a:ext uri="{0D108BD9-81ED-4DB2-BD59-A6C34878D82A}">
                    <a16:rowId xmlns:a16="http://schemas.microsoft.com/office/drawing/2014/main" val="347734610"/>
                  </a:ext>
                </a:extLst>
              </a:tr>
              <a:tr h="365779">
                <a:tc>
                  <a:txBody>
                    <a:bodyPr/>
                    <a:lstStyle/>
                    <a:p>
                      <a:pPr rtl="1"/>
                      <a:r>
                        <a:rPr lang="he-IL" sz="1800" b="1" kern="1200" dirty="0">
                          <a:effectLst/>
                        </a:rPr>
                        <a:t>תא"ל מיל' און </a:t>
                      </a:r>
                      <a:r>
                        <a:rPr lang="he-IL" sz="1800" b="1" kern="1200" dirty="0" err="1">
                          <a:effectLst/>
                        </a:rPr>
                        <a:t>רגוניס</a:t>
                      </a:r>
                      <a:endParaRPr lang="he-IL" sz="1800" b="1" dirty="0"/>
                    </a:p>
                  </a:txBody>
                  <a:tcPr marL="91436" marR="91436" marT="45722" marB="45722"/>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200" dirty="0">
                          <a:effectLst/>
                        </a:rPr>
                        <a:t>אל"מ מיל'  רונית לב</a:t>
                      </a:r>
                      <a:endParaRPr lang="he-IL" sz="1800" b="1" dirty="0"/>
                    </a:p>
                  </a:txBody>
                  <a:tcPr marL="91436" marR="91436" marT="45722" marB="45722"/>
                </a:tc>
                <a:extLst>
                  <a:ext uri="{0D108BD9-81ED-4DB2-BD59-A6C34878D82A}">
                    <a16:rowId xmlns:a16="http://schemas.microsoft.com/office/drawing/2014/main" val="4250231915"/>
                  </a:ext>
                </a:extLst>
              </a:tr>
            </a:tbl>
          </a:graphicData>
        </a:graphic>
      </p:graphicFrame>
      <p:sp>
        <p:nvSpPr>
          <p:cNvPr id="6" name="Rectangle 2">
            <a:extLst>
              <a:ext uri="{FF2B5EF4-FFF2-40B4-BE49-F238E27FC236}">
                <a16:creationId xmlns:a16="http://schemas.microsoft.com/office/drawing/2014/main" id="{942201A0-965B-4016-933C-1B50756B38CE}"/>
              </a:ext>
            </a:extLst>
          </p:cNvPr>
          <p:cNvSpPr>
            <a:spLocks noGrp="1" noChangeArrowheads="1"/>
          </p:cNvSpPr>
          <p:nvPr>
            <p:ph type="title"/>
          </p:nvPr>
        </p:nvSpPr>
        <p:spPr>
          <a:xfrm>
            <a:off x="2438400" y="-387350"/>
            <a:ext cx="6400800" cy="1219200"/>
          </a:xfrm>
        </p:spPr>
        <p:txBody>
          <a:bodyPr/>
          <a:lstStyle/>
          <a:p>
            <a:pPr algn="r" eaLnBrk="1" hangingPunct="1">
              <a:defRPr/>
            </a:pPr>
            <a:r>
              <a:rPr lang="he-IL" b="1" dirty="0">
                <a:solidFill>
                  <a:srgbClr val="000099"/>
                </a:solidFill>
                <a:latin typeface="David" pitchFamily="34" charset="-79"/>
                <a:cs typeface="David" pitchFamily="34" charset="-79"/>
              </a:rPr>
              <a:t>חברי ההנהלה :</a:t>
            </a:r>
            <a:endParaRPr lang="en-US"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426174822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a:extLst>
              <a:ext uri="{FF2B5EF4-FFF2-40B4-BE49-F238E27FC236}">
                <a16:creationId xmlns:a16="http://schemas.microsoft.com/office/drawing/2014/main" id="{1BC06343-08C7-4998-B32F-B6331F9AB2FC}"/>
              </a:ext>
            </a:extLst>
          </p:cNvPr>
          <p:cNvGraphicFramePr>
            <a:graphicFrameLocks noGrp="1"/>
          </p:cNvGraphicFramePr>
          <p:nvPr/>
        </p:nvGraphicFramePr>
        <p:xfrm>
          <a:off x="5903913" y="620713"/>
          <a:ext cx="3132137" cy="3493296"/>
        </p:xfrm>
        <a:graphic>
          <a:graphicData uri="http://schemas.openxmlformats.org/drawingml/2006/table">
            <a:tbl>
              <a:tblPr rtl="1" firstRow="1" bandRow="1">
                <a:tableStyleId>{69CF1AB2-1976-4502-BF36-3FF5EA218861}</a:tableStyleId>
              </a:tblPr>
              <a:tblGrid>
                <a:gridCol w="3132137">
                  <a:extLst>
                    <a:ext uri="{9D8B030D-6E8A-4147-A177-3AD203B41FA5}">
                      <a16:colId xmlns:a16="http://schemas.microsoft.com/office/drawing/2014/main" val="147572408"/>
                    </a:ext>
                  </a:extLst>
                </a:gridCol>
              </a:tblGrid>
              <a:tr h="38814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200" dirty="0">
                          <a:effectLst/>
                        </a:rPr>
                        <a:t>סא"ל מיל' דרור </a:t>
                      </a:r>
                      <a:r>
                        <a:rPr lang="he-IL" sz="1800" b="1" kern="1200" dirty="0" err="1">
                          <a:effectLst/>
                        </a:rPr>
                        <a:t>טוקר</a:t>
                      </a:r>
                      <a:r>
                        <a:rPr lang="he-IL" sz="1800" b="1" kern="1200" dirty="0">
                          <a:effectLst/>
                        </a:rPr>
                        <a:t>- מנכ"ל</a:t>
                      </a:r>
                      <a:endParaRPr lang="he-IL" sz="1800" b="1" dirty="0"/>
                    </a:p>
                  </a:txBody>
                  <a:tcPr marL="91434" marR="91434" marT="45725" marB="45725"/>
                </a:tc>
                <a:extLst>
                  <a:ext uri="{0D108BD9-81ED-4DB2-BD59-A6C34878D82A}">
                    <a16:rowId xmlns:a16="http://schemas.microsoft.com/office/drawing/2014/main" val="2116761218"/>
                  </a:ext>
                </a:extLst>
              </a:tr>
              <a:tr h="388144">
                <a:tc>
                  <a:txBody>
                    <a:bodyPr/>
                    <a:lstStyle/>
                    <a:p>
                      <a:pPr marL="0" algn="r" defTabSz="914400" rtl="1" eaLnBrk="1" latinLnBrk="0" hangingPunct="1"/>
                      <a:r>
                        <a:rPr lang="he-IL" sz="1800" b="1" kern="1200" dirty="0">
                          <a:solidFill>
                            <a:schemeClr val="dk1"/>
                          </a:solidFill>
                          <a:effectLst/>
                          <a:latin typeface="+mn-lt"/>
                          <a:ea typeface="+mn-ea"/>
                          <a:cs typeface="+mn-cs"/>
                        </a:rPr>
                        <a:t>סא"ל מיל' דליה סבג</a:t>
                      </a:r>
                      <a:endParaRPr lang="he-IL" sz="1800" b="0" kern="1200" dirty="0">
                        <a:solidFill>
                          <a:schemeClr val="dk1"/>
                        </a:solidFill>
                        <a:effectLst/>
                        <a:latin typeface="+mn-lt"/>
                        <a:ea typeface="+mn-ea"/>
                        <a:cs typeface="+mn-cs"/>
                      </a:endParaRPr>
                    </a:p>
                  </a:txBody>
                  <a:tcPr marL="91434" marR="91434" marT="45725" marB="45725"/>
                </a:tc>
                <a:extLst>
                  <a:ext uri="{0D108BD9-81ED-4DB2-BD59-A6C34878D82A}">
                    <a16:rowId xmlns:a16="http://schemas.microsoft.com/office/drawing/2014/main" val="384312069"/>
                  </a:ext>
                </a:extLst>
              </a:tr>
              <a:tr h="388144">
                <a:tc>
                  <a:txBody>
                    <a:bodyPr/>
                    <a:lstStyle/>
                    <a:p>
                      <a:pPr rtl="1"/>
                      <a:r>
                        <a:rPr lang="he-IL" sz="1800" b="1" kern="1200" dirty="0">
                          <a:solidFill>
                            <a:schemeClr val="dk1"/>
                          </a:solidFill>
                          <a:effectLst/>
                          <a:latin typeface="+mn-lt"/>
                          <a:ea typeface="+mn-ea"/>
                          <a:cs typeface="+mn-cs"/>
                        </a:rPr>
                        <a:t>סא"ל מיל' ציון אסולין</a:t>
                      </a:r>
                      <a:endParaRPr lang="he-IL" sz="1800" dirty="0"/>
                    </a:p>
                  </a:txBody>
                  <a:tcPr marL="91434" marR="91434" marT="45725" marB="45725"/>
                </a:tc>
                <a:extLst>
                  <a:ext uri="{0D108BD9-81ED-4DB2-BD59-A6C34878D82A}">
                    <a16:rowId xmlns:a16="http://schemas.microsoft.com/office/drawing/2014/main" val="1827544987"/>
                  </a:ext>
                </a:extLst>
              </a:tr>
              <a:tr h="388144">
                <a:tc>
                  <a:txBody>
                    <a:bodyPr/>
                    <a:lstStyle/>
                    <a:p>
                      <a:pPr rtl="1"/>
                      <a:r>
                        <a:rPr lang="he-IL" sz="1800" b="1" kern="1200" dirty="0">
                          <a:solidFill>
                            <a:schemeClr val="dk1"/>
                          </a:solidFill>
                          <a:effectLst/>
                          <a:latin typeface="+mn-lt"/>
                          <a:ea typeface="+mn-ea"/>
                          <a:cs typeface="+mn-cs"/>
                        </a:rPr>
                        <a:t>סא"ל מיל' מיכאל שר</a:t>
                      </a:r>
                      <a:endParaRPr lang="he-IL" sz="1800" dirty="0"/>
                    </a:p>
                  </a:txBody>
                  <a:tcPr marL="91434" marR="91434" marT="45725" marB="45725"/>
                </a:tc>
                <a:extLst>
                  <a:ext uri="{0D108BD9-81ED-4DB2-BD59-A6C34878D82A}">
                    <a16:rowId xmlns:a16="http://schemas.microsoft.com/office/drawing/2014/main" val="1432770242"/>
                  </a:ext>
                </a:extLst>
              </a:tr>
              <a:tr h="388144">
                <a:tc>
                  <a:txBody>
                    <a:bodyPr/>
                    <a:lstStyle/>
                    <a:p>
                      <a:pPr rtl="1"/>
                      <a:r>
                        <a:rPr lang="he-IL" sz="1800" b="1" kern="1200" dirty="0">
                          <a:solidFill>
                            <a:schemeClr val="dk1"/>
                          </a:solidFill>
                          <a:effectLst/>
                          <a:latin typeface="+mn-lt"/>
                          <a:ea typeface="+mn-ea"/>
                          <a:cs typeface="+mn-cs"/>
                        </a:rPr>
                        <a:t>סא"ל מיל' יוני נוקד</a:t>
                      </a:r>
                      <a:endParaRPr lang="he-IL" sz="1800" dirty="0"/>
                    </a:p>
                  </a:txBody>
                  <a:tcPr marL="91434" marR="91434" marT="45725" marB="45725"/>
                </a:tc>
                <a:extLst>
                  <a:ext uri="{0D108BD9-81ED-4DB2-BD59-A6C34878D82A}">
                    <a16:rowId xmlns:a16="http://schemas.microsoft.com/office/drawing/2014/main" val="830379433"/>
                  </a:ext>
                </a:extLst>
              </a:tr>
              <a:tr h="388144">
                <a:tc>
                  <a:txBody>
                    <a:bodyPr/>
                    <a:lstStyle/>
                    <a:p>
                      <a:pPr rtl="1"/>
                      <a:r>
                        <a:rPr lang="he-IL" sz="1800" b="1" kern="1200" dirty="0">
                          <a:solidFill>
                            <a:schemeClr val="dk1"/>
                          </a:solidFill>
                          <a:effectLst/>
                          <a:latin typeface="+mn-lt"/>
                          <a:ea typeface="+mn-ea"/>
                          <a:cs typeface="+mn-cs"/>
                        </a:rPr>
                        <a:t>סא"ל מיל' חן יהלום</a:t>
                      </a:r>
                      <a:endParaRPr lang="he-IL" sz="1800" dirty="0"/>
                    </a:p>
                  </a:txBody>
                  <a:tcPr marL="91434" marR="91434" marT="45725" marB="45725"/>
                </a:tc>
                <a:extLst>
                  <a:ext uri="{0D108BD9-81ED-4DB2-BD59-A6C34878D82A}">
                    <a16:rowId xmlns:a16="http://schemas.microsoft.com/office/drawing/2014/main" val="2562969314"/>
                  </a:ext>
                </a:extLst>
              </a:tr>
              <a:tr h="388144">
                <a:tc>
                  <a:txBody>
                    <a:bodyPr/>
                    <a:lstStyle/>
                    <a:p>
                      <a:pPr rtl="1"/>
                      <a:r>
                        <a:rPr lang="he-IL" sz="1800" b="1" kern="1200" dirty="0">
                          <a:solidFill>
                            <a:schemeClr val="dk1"/>
                          </a:solidFill>
                          <a:effectLst/>
                          <a:latin typeface="+mn-lt"/>
                          <a:ea typeface="+mn-ea"/>
                          <a:cs typeface="+mn-cs"/>
                        </a:rPr>
                        <a:t>רס"ן מיל' אמנון </a:t>
                      </a:r>
                      <a:r>
                        <a:rPr lang="he-IL" sz="1800" b="1" kern="1200" dirty="0" err="1">
                          <a:solidFill>
                            <a:schemeClr val="dk1"/>
                          </a:solidFill>
                          <a:effectLst/>
                          <a:latin typeface="+mn-lt"/>
                          <a:ea typeface="+mn-ea"/>
                          <a:cs typeface="+mn-cs"/>
                        </a:rPr>
                        <a:t>ברטל</a:t>
                      </a:r>
                      <a:endParaRPr lang="he-IL" sz="1800" dirty="0"/>
                    </a:p>
                  </a:txBody>
                  <a:tcPr marL="91434" marR="91434" marT="45725" marB="45725"/>
                </a:tc>
                <a:extLst>
                  <a:ext uri="{0D108BD9-81ED-4DB2-BD59-A6C34878D82A}">
                    <a16:rowId xmlns:a16="http://schemas.microsoft.com/office/drawing/2014/main" val="2736610788"/>
                  </a:ext>
                </a:extLst>
              </a:tr>
              <a:tr h="388144">
                <a:tc>
                  <a:txBody>
                    <a:bodyPr/>
                    <a:lstStyle/>
                    <a:p>
                      <a:pPr rtl="1"/>
                      <a:r>
                        <a:rPr lang="he-IL" sz="1800" b="1" kern="1200" dirty="0">
                          <a:solidFill>
                            <a:schemeClr val="dk1"/>
                          </a:solidFill>
                          <a:effectLst/>
                          <a:latin typeface="+mn-lt"/>
                          <a:ea typeface="+mn-ea"/>
                          <a:cs typeface="+mn-cs"/>
                        </a:rPr>
                        <a:t>רנ"ג מיל' יעקב קרפ</a:t>
                      </a:r>
                      <a:endParaRPr lang="he-IL" sz="1800" dirty="0"/>
                    </a:p>
                  </a:txBody>
                  <a:tcPr marL="91434" marR="91434" marT="45725" marB="45725"/>
                </a:tc>
                <a:extLst>
                  <a:ext uri="{0D108BD9-81ED-4DB2-BD59-A6C34878D82A}">
                    <a16:rowId xmlns:a16="http://schemas.microsoft.com/office/drawing/2014/main" val="535022035"/>
                  </a:ext>
                </a:extLst>
              </a:tr>
              <a:tr h="388144">
                <a:tc>
                  <a:txBody>
                    <a:bodyPr/>
                    <a:lstStyle/>
                    <a:p>
                      <a:pPr rtl="1"/>
                      <a:r>
                        <a:rPr lang="he-IL" sz="1800" b="1" kern="1200" dirty="0">
                          <a:solidFill>
                            <a:schemeClr val="dk1"/>
                          </a:solidFill>
                          <a:effectLst/>
                          <a:latin typeface="+mn-lt"/>
                          <a:ea typeface="+mn-ea"/>
                          <a:cs typeface="+mn-cs"/>
                        </a:rPr>
                        <a:t>מר אהרון שמשון</a:t>
                      </a:r>
                      <a:endParaRPr lang="he-IL" sz="1800" dirty="0"/>
                    </a:p>
                  </a:txBody>
                  <a:tcPr marL="91434" marR="91434" marT="45725" marB="45725"/>
                </a:tc>
                <a:extLst>
                  <a:ext uri="{0D108BD9-81ED-4DB2-BD59-A6C34878D82A}">
                    <a16:rowId xmlns:a16="http://schemas.microsoft.com/office/drawing/2014/main" val="3295214227"/>
                  </a:ext>
                </a:extLst>
              </a:tr>
            </a:tbl>
          </a:graphicData>
        </a:graphic>
      </p:graphicFrame>
      <p:graphicFrame>
        <p:nvGraphicFramePr>
          <p:cNvPr id="4" name="טבלה 3">
            <a:extLst>
              <a:ext uri="{FF2B5EF4-FFF2-40B4-BE49-F238E27FC236}">
                <a16:creationId xmlns:a16="http://schemas.microsoft.com/office/drawing/2014/main" id="{595C8B03-EEF1-455E-AFC2-FD7C2EA4BBAF}"/>
              </a:ext>
            </a:extLst>
          </p:cNvPr>
          <p:cNvGraphicFramePr>
            <a:graphicFrameLocks noGrp="1"/>
          </p:cNvGraphicFramePr>
          <p:nvPr/>
        </p:nvGraphicFramePr>
        <p:xfrm>
          <a:off x="5903913" y="4221163"/>
          <a:ext cx="3132137" cy="1552576"/>
        </p:xfrm>
        <a:graphic>
          <a:graphicData uri="http://schemas.openxmlformats.org/drawingml/2006/table">
            <a:tbl>
              <a:tblPr rtl="1" firstRow="1" bandRow="1">
                <a:tableStyleId>{93296810-A885-4BE3-A3E7-6D5BEEA58F35}</a:tableStyleId>
              </a:tblPr>
              <a:tblGrid>
                <a:gridCol w="3132137">
                  <a:extLst>
                    <a:ext uri="{9D8B030D-6E8A-4147-A177-3AD203B41FA5}">
                      <a16:colId xmlns:a16="http://schemas.microsoft.com/office/drawing/2014/main" val="147572408"/>
                    </a:ext>
                  </a:extLst>
                </a:gridCol>
              </a:tblGrid>
              <a:tr h="388144">
                <a:tc>
                  <a:txBody>
                    <a:bodyPr/>
                    <a:lstStyle/>
                    <a:p>
                      <a:pPr marL="0" algn="r" defTabSz="914400" rtl="1" eaLnBrk="1" latinLnBrk="0" hangingPunct="1"/>
                      <a:r>
                        <a:rPr lang="he-IL" sz="1800" kern="1200" dirty="0">
                          <a:effectLst/>
                        </a:rPr>
                        <a:t>חבר ועדת ביקורת :</a:t>
                      </a:r>
                      <a:endParaRPr lang="he-IL" sz="1800" b="0" kern="1200" dirty="0">
                        <a:solidFill>
                          <a:schemeClr val="dk1"/>
                        </a:solidFill>
                        <a:effectLst/>
                        <a:latin typeface="+mn-lt"/>
                        <a:ea typeface="+mn-ea"/>
                        <a:cs typeface="+mn-cs"/>
                      </a:endParaRPr>
                    </a:p>
                  </a:txBody>
                  <a:tcPr marL="91434" marR="91434" marT="45725" marB="45725"/>
                </a:tc>
                <a:extLst>
                  <a:ext uri="{0D108BD9-81ED-4DB2-BD59-A6C34878D82A}">
                    <a16:rowId xmlns:a16="http://schemas.microsoft.com/office/drawing/2014/main" val="576257192"/>
                  </a:ext>
                </a:extLst>
              </a:tr>
              <a:tr h="388144">
                <a:tc>
                  <a:txBody>
                    <a:bodyPr/>
                    <a:lstStyle/>
                    <a:p>
                      <a:pPr rtl="1"/>
                      <a:r>
                        <a:rPr lang="he-IL" sz="1800" b="1" kern="1200" dirty="0">
                          <a:solidFill>
                            <a:schemeClr val="dk1"/>
                          </a:solidFill>
                          <a:effectLst/>
                          <a:latin typeface="+mn-lt"/>
                          <a:ea typeface="+mn-ea"/>
                          <a:cs typeface="+mn-cs"/>
                        </a:rPr>
                        <a:t>סא"ל מיל' אשר </a:t>
                      </a:r>
                      <a:r>
                        <a:rPr lang="he-IL" sz="1800" b="1" kern="1200" dirty="0" err="1">
                          <a:solidFill>
                            <a:schemeClr val="dk1"/>
                          </a:solidFill>
                          <a:effectLst/>
                          <a:latin typeface="+mn-lt"/>
                          <a:ea typeface="+mn-ea"/>
                          <a:cs typeface="+mn-cs"/>
                        </a:rPr>
                        <a:t>מיבסקי</a:t>
                      </a:r>
                      <a:r>
                        <a:rPr lang="he-IL" sz="1800" b="1" kern="1200" dirty="0">
                          <a:solidFill>
                            <a:schemeClr val="dk1"/>
                          </a:solidFill>
                          <a:effectLst/>
                          <a:latin typeface="+mn-lt"/>
                          <a:ea typeface="+mn-ea"/>
                          <a:cs typeface="+mn-cs"/>
                        </a:rPr>
                        <a:t> – יו"ר</a:t>
                      </a:r>
                      <a:endParaRPr lang="he-IL" sz="1800" dirty="0"/>
                    </a:p>
                  </a:txBody>
                  <a:tcPr marL="91434" marR="91434" marT="45725" marB="45725"/>
                </a:tc>
                <a:extLst>
                  <a:ext uri="{0D108BD9-81ED-4DB2-BD59-A6C34878D82A}">
                    <a16:rowId xmlns:a16="http://schemas.microsoft.com/office/drawing/2014/main" val="1997236144"/>
                  </a:ext>
                </a:extLst>
              </a:tr>
              <a:tr h="388144">
                <a:tc>
                  <a:txBody>
                    <a:bodyPr/>
                    <a:lstStyle/>
                    <a:p>
                      <a:pPr rtl="1"/>
                      <a:r>
                        <a:rPr lang="he-IL" sz="1800" b="1" kern="1200" dirty="0">
                          <a:solidFill>
                            <a:schemeClr val="dk1"/>
                          </a:solidFill>
                          <a:effectLst/>
                          <a:latin typeface="+mn-lt"/>
                          <a:ea typeface="+mn-ea"/>
                          <a:cs typeface="+mn-cs"/>
                        </a:rPr>
                        <a:t>אל"מ מיל' יוסי ברקו</a:t>
                      </a:r>
                      <a:endParaRPr lang="he-IL" sz="1800" dirty="0"/>
                    </a:p>
                  </a:txBody>
                  <a:tcPr marL="91434" marR="91434" marT="45725" marB="45725"/>
                </a:tc>
                <a:extLst>
                  <a:ext uri="{0D108BD9-81ED-4DB2-BD59-A6C34878D82A}">
                    <a16:rowId xmlns:a16="http://schemas.microsoft.com/office/drawing/2014/main" val="1143172348"/>
                  </a:ext>
                </a:extLst>
              </a:tr>
              <a:tr h="38814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b="1" kern="1200" dirty="0">
                          <a:solidFill>
                            <a:schemeClr val="dk1"/>
                          </a:solidFill>
                          <a:effectLst/>
                          <a:latin typeface="+mn-lt"/>
                          <a:ea typeface="+mn-ea"/>
                          <a:cs typeface="+mn-cs"/>
                        </a:rPr>
                        <a:t>סא"ל מיל' גיל שביט</a:t>
                      </a:r>
                      <a:endParaRPr lang="he-IL" sz="1800" dirty="0"/>
                    </a:p>
                  </a:txBody>
                  <a:tcPr marL="91434" marR="91434" marT="45725" marB="45725"/>
                </a:tc>
                <a:extLst>
                  <a:ext uri="{0D108BD9-81ED-4DB2-BD59-A6C34878D82A}">
                    <a16:rowId xmlns:a16="http://schemas.microsoft.com/office/drawing/2014/main" val="2836231124"/>
                  </a:ext>
                </a:extLst>
              </a:tr>
            </a:tbl>
          </a:graphicData>
        </a:graphic>
      </p:graphicFrame>
      <p:sp>
        <p:nvSpPr>
          <p:cNvPr id="5" name="Rectangle 2">
            <a:extLst>
              <a:ext uri="{FF2B5EF4-FFF2-40B4-BE49-F238E27FC236}">
                <a16:creationId xmlns:a16="http://schemas.microsoft.com/office/drawing/2014/main" id="{3E782AB4-6332-4692-B5DA-6E196857EAFC}"/>
              </a:ext>
            </a:extLst>
          </p:cNvPr>
          <p:cNvSpPr>
            <a:spLocks noGrp="1" noChangeArrowheads="1"/>
          </p:cNvSpPr>
          <p:nvPr>
            <p:ph type="title"/>
          </p:nvPr>
        </p:nvSpPr>
        <p:spPr>
          <a:xfrm>
            <a:off x="2438400" y="-387350"/>
            <a:ext cx="6400800" cy="1219200"/>
          </a:xfrm>
        </p:spPr>
        <p:txBody>
          <a:bodyPr/>
          <a:lstStyle/>
          <a:p>
            <a:pPr algn="r" eaLnBrk="1" hangingPunct="1">
              <a:defRPr/>
            </a:pPr>
            <a:r>
              <a:rPr lang="he-IL" b="1" dirty="0">
                <a:solidFill>
                  <a:srgbClr val="000099"/>
                </a:solidFill>
                <a:latin typeface="David" pitchFamily="34" charset="-79"/>
                <a:cs typeface="David" pitchFamily="34" charset="-79"/>
              </a:rPr>
              <a:t>חברי ההנהלה :</a:t>
            </a:r>
            <a:endParaRPr lang="en-US"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292425616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a:extLst>
              <a:ext uri="{FF2B5EF4-FFF2-40B4-BE49-F238E27FC236}">
                <a16:creationId xmlns:a16="http://schemas.microsoft.com/office/drawing/2014/main" id="{D5859137-20FA-4A66-A7B9-004D283AAE1F}"/>
              </a:ext>
            </a:extLst>
          </p:cNvPr>
          <p:cNvGraphicFramePr>
            <a:graphicFrameLocks noGrp="1"/>
          </p:cNvGraphicFramePr>
          <p:nvPr>
            <p:extLst>
              <p:ext uri="{D42A27DB-BD31-4B8C-83A1-F6EECF244321}">
                <p14:modId xmlns:p14="http://schemas.microsoft.com/office/powerpoint/2010/main" val="1140867944"/>
              </p:ext>
            </p:extLst>
          </p:nvPr>
        </p:nvGraphicFramePr>
        <p:xfrm>
          <a:off x="5903913" y="260350"/>
          <a:ext cx="3132137" cy="1164432"/>
        </p:xfrm>
        <a:graphic>
          <a:graphicData uri="http://schemas.openxmlformats.org/drawingml/2006/table">
            <a:tbl>
              <a:tblPr rtl="1" firstRow="1" bandRow="1">
                <a:tableStyleId>{93296810-A885-4BE3-A3E7-6D5BEEA58F35}</a:tableStyleId>
              </a:tblPr>
              <a:tblGrid>
                <a:gridCol w="3132137">
                  <a:extLst>
                    <a:ext uri="{9D8B030D-6E8A-4147-A177-3AD203B41FA5}">
                      <a16:colId xmlns:a16="http://schemas.microsoft.com/office/drawing/2014/main" val="147572408"/>
                    </a:ext>
                  </a:extLst>
                </a:gridCol>
              </a:tblGrid>
              <a:tr h="388144">
                <a:tc>
                  <a:txBody>
                    <a:bodyPr/>
                    <a:lstStyle/>
                    <a:p>
                      <a:pPr marL="0" algn="r" defTabSz="914400" rtl="1" eaLnBrk="1" latinLnBrk="0" hangingPunct="1"/>
                      <a:r>
                        <a:rPr lang="he-IL" sz="1800" kern="1200" dirty="0">
                          <a:effectLst/>
                        </a:rPr>
                        <a:t>משקיפים :</a:t>
                      </a:r>
                      <a:endParaRPr lang="he-IL" sz="1800" b="0" kern="1200" dirty="0">
                        <a:solidFill>
                          <a:schemeClr val="dk1"/>
                        </a:solidFill>
                        <a:effectLst/>
                        <a:latin typeface="+mn-lt"/>
                        <a:ea typeface="+mn-ea"/>
                        <a:cs typeface="+mn-cs"/>
                      </a:endParaRPr>
                    </a:p>
                  </a:txBody>
                  <a:tcPr marL="91434" marR="91434" marT="45725" marB="45725"/>
                </a:tc>
                <a:extLst>
                  <a:ext uri="{0D108BD9-81ED-4DB2-BD59-A6C34878D82A}">
                    <a16:rowId xmlns:a16="http://schemas.microsoft.com/office/drawing/2014/main" val="576257192"/>
                  </a:ext>
                </a:extLst>
              </a:tr>
              <a:tr h="388144">
                <a:tc>
                  <a:txBody>
                    <a:bodyPr/>
                    <a:lstStyle/>
                    <a:p>
                      <a:pPr lvl="0" rtl="1"/>
                      <a:r>
                        <a:rPr lang="he-IL" sz="1800" b="1" kern="1200" dirty="0">
                          <a:solidFill>
                            <a:schemeClr val="dk1"/>
                          </a:solidFill>
                          <a:effectLst/>
                          <a:latin typeface="+mn-lt"/>
                          <a:ea typeface="+mn-ea"/>
                          <a:cs typeface="+mn-cs"/>
                        </a:rPr>
                        <a:t>סא"ל יסמין </a:t>
                      </a:r>
                      <a:r>
                        <a:rPr lang="he-IL" sz="1800" b="1" kern="1200" dirty="0" err="1">
                          <a:solidFill>
                            <a:schemeClr val="dk1"/>
                          </a:solidFill>
                          <a:effectLst/>
                          <a:latin typeface="+mn-lt"/>
                          <a:ea typeface="+mn-ea"/>
                          <a:cs typeface="+mn-cs"/>
                        </a:rPr>
                        <a:t>דסקל</a:t>
                      </a:r>
                      <a:endParaRPr lang="en-US" sz="1800" kern="1200" dirty="0">
                        <a:solidFill>
                          <a:schemeClr val="dk1"/>
                        </a:solidFill>
                        <a:effectLst/>
                        <a:latin typeface="+mn-lt"/>
                        <a:ea typeface="+mn-ea"/>
                        <a:cs typeface="+mn-cs"/>
                      </a:endParaRPr>
                    </a:p>
                  </a:txBody>
                  <a:tcPr marL="91434" marR="91434" marT="45725" marB="45725"/>
                </a:tc>
                <a:extLst>
                  <a:ext uri="{0D108BD9-81ED-4DB2-BD59-A6C34878D82A}">
                    <a16:rowId xmlns:a16="http://schemas.microsoft.com/office/drawing/2014/main" val="1997236144"/>
                  </a:ext>
                </a:extLst>
              </a:tr>
              <a:tr h="388144">
                <a:tc>
                  <a:txBody>
                    <a:bodyPr/>
                    <a:lstStyle/>
                    <a:p>
                      <a:pPr rtl="1"/>
                      <a:r>
                        <a:rPr lang="he-IL" sz="1800" b="1" kern="1200" dirty="0">
                          <a:solidFill>
                            <a:schemeClr val="dk1"/>
                          </a:solidFill>
                          <a:effectLst/>
                          <a:latin typeface="+mn-lt"/>
                          <a:ea typeface="+mn-ea"/>
                          <a:cs typeface="+mn-cs"/>
                        </a:rPr>
                        <a:t>רנ"ג צבי ארזי</a:t>
                      </a:r>
                      <a:endParaRPr lang="he-IL" sz="1800" dirty="0"/>
                    </a:p>
                  </a:txBody>
                  <a:tcPr marL="91434" marR="91434" marT="45725" marB="45725"/>
                </a:tc>
                <a:extLst>
                  <a:ext uri="{0D108BD9-81ED-4DB2-BD59-A6C34878D82A}">
                    <a16:rowId xmlns:a16="http://schemas.microsoft.com/office/drawing/2014/main" val="1143172348"/>
                  </a:ext>
                </a:extLst>
              </a:tr>
            </a:tbl>
          </a:graphicData>
        </a:graphic>
      </p:graphicFrame>
      <p:graphicFrame>
        <p:nvGraphicFramePr>
          <p:cNvPr id="5" name="טבלה 4">
            <a:extLst>
              <a:ext uri="{FF2B5EF4-FFF2-40B4-BE49-F238E27FC236}">
                <a16:creationId xmlns:a16="http://schemas.microsoft.com/office/drawing/2014/main" id="{0A55B313-53EF-4B9B-BD34-2F9087EC67C9}"/>
              </a:ext>
            </a:extLst>
          </p:cNvPr>
          <p:cNvGraphicFramePr>
            <a:graphicFrameLocks noGrp="1"/>
          </p:cNvGraphicFramePr>
          <p:nvPr>
            <p:extLst>
              <p:ext uri="{D42A27DB-BD31-4B8C-83A1-F6EECF244321}">
                <p14:modId xmlns:p14="http://schemas.microsoft.com/office/powerpoint/2010/main" val="429343757"/>
              </p:ext>
            </p:extLst>
          </p:nvPr>
        </p:nvGraphicFramePr>
        <p:xfrm>
          <a:off x="5903913" y="1772816"/>
          <a:ext cx="3132137" cy="776288"/>
        </p:xfrm>
        <a:graphic>
          <a:graphicData uri="http://schemas.openxmlformats.org/drawingml/2006/table">
            <a:tbl>
              <a:tblPr rtl="1" firstRow="1" bandRow="1">
                <a:tableStyleId>{93296810-A885-4BE3-A3E7-6D5BEEA58F35}</a:tableStyleId>
              </a:tblPr>
              <a:tblGrid>
                <a:gridCol w="3132137">
                  <a:extLst>
                    <a:ext uri="{9D8B030D-6E8A-4147-A177-3AD203B41FA5}">
                      <a16:colId xmlns:a16="http://schemas.microsoft.com/office/drawing/2014/main" val="147572408"/>
                    </a:ext>
                  </a:extLst>
                </a:gridCol>
              </a:tblGrid>
              <a:tr h="388144">
                <a:tc>
                  <a:txBody>
                    <a:bodyPr/>
                    <a:lstStyle/>
                    <a:p>
                      <a:pPr marL="0" algn="r" defTabSz="914400" rtl="1" eaLnBrk="1" latinLnBrk="0" hangingPunct="1"/>
                      <a:r>
                        <a:rPr lang="he-IL" sz="1800" kern="1200" dirty="0">
                          <a:effectLst/>
                        </a:rPr>
                        <a:t>אשת</a:t>
                      </a:r>
                      <a:r>
                        <a:rPr lang="he-IL" sz="1800" kern="1200" baseline="0" dirty="0">
                          <a:effectLst/>
                        </a:rPr>
                        <a:t> קשר חילי :</a:t>
                      </a:r>
                      <a:endParaRPr lang="he-IL" sz="1800" b="0" kern="1200" dirty="0">
                        <a:solidFill>
                          <a:schemeClr val="dk1"/>
                        </a:solidFill>
                        <a:effectLst/>
                        <a:latin typeface="+mn-lt"/>
                        <a:ea typeface="+mn-ea"/>
                        <a:cs typeface="+mn-cs"/>
                      </a:endParaRPr>
                    </a:p>
                  </a:txBody>
                  <a:tcPr marL="91434" marR="91434" marT="45725" marB="45725"/>
                </a:tc>
                <a:extLst>
                  <a:ext uri="{0D108BD9-81ED-4DB2-BD59-A6C34878D82A}">
                    <a16:rowId xmlns:a16="http://schemas.microsoft.com/office/drawing/2014/main" val="576257192"/>
                  </a:ext>
                </a:extLst>
              </a:tr>
              <a:tr h="388144">
                <a:tc>
                  <a:txBody>
                    <a:bodyPr/>
                    <a:lstStyle/>
                    <a:p>
                      <a:pPr lvl="0" rtl="1"/>
                      <a:r>
                        <a:rPr lang="he-IL" sz="1800" b="1" kern="1200" dirty="0">
                          <a:solidFill>
                            <a:schemeClr val="dk1"/>
                          </a:solidFill>
                          <a:effectLst/>
                          <a:latin typeface="+mn-lt"/>
                          <a:ea typeface="+mn-ea"/>
                          <a:cs typeface="+mn-cs"/>
                        </a:rPr>
                        <a:t>רס"ן מיכל </a:t>
                      </a:r>
                      <a:r>
                        <a:rPr lang="he-IL" sz="1800" b="1" kern="1200" dirty="0" err="1">
                          <a:solidFill>
                            <a:schemeClr val="dk1"/>
                          </a:solidFill>
                          <a:effectLst/>
                          <a:latin typeface="+mn-lt"/>
                          <a:ea typeface="+mn-ea"/>
                          <a:cs typeface="+mn-cs"/>
                        </a:rPr>
                        <a:t>וקסברג</a:t>
                      </a:r>
                      <a:endParaRPr lang="en-US" sz="1800" kern="1200" dirty="0">
                        <a:solidFill>
                          <a:schemeClr val="dk1"/>
                        </a:solidFill>
                        <a:effectLst/>
                        <a:latin typeface="+mn-lt"/>
                        <a:ea typeface="+mn-ea"/>
                        <a:cs typeface="+mn-cs"/>
                      </a:endParaRPr>
                    </a:p>
                  </a:txBody>
                  <a:tcPr marL="91434" marR="91434" marT="45725" marB="45725"/>
                </a:tc>
                <a:extLst>
                  <a:ext uri="{0D108BD9-81ED-4DB2-BD59-A6C34878D82A}">
                    <a16:rowId xmlns:a16="http://schemas.microsoft.com/office/drawing/2014/main" val="1997236144"/>
                  </a:ext>
                </a:extLst>
              </a:tr>
            </a:tbl>
          </a:graphicData>
        </a:graphic>
      </p:graphicFrame>
      <p:graphicFrame>
        <p:nvGraphicFramePr>
          <p:cNvPr id="6" name="טבלה 5">
            <a:extLst>
              <a:ext uri="{FF2B5EF4-FFF2-40B4-BE49-F238E27FC236}">
                <a16:creationId xmlns:a16="http://schemas.microsoft.com/office/drawing/2014/main" id="{5EBEE01A-8744-4FDD-94D0-E29DEB295913}"/>
              </a:ext>
            </a:extLst>
          </p:cNvPr>
          <p:cNvGraphicFramePr>
            <a:graphicFrameLocks noGrp="1"/>
          </p:cNvGraphicFramePr>
          <p:nvPr>
            <p:extLst>
              <p:ext uri="{D42A27DB-BD31-4B8C-83A1-F6EECF244321}">
                <p14:modId xmlns:p14="http://schemas.microsoft.com/office/powerpoint/2010/main" val="3473920272"/>
              </p:ext>
            </p:extLst>
          </p:nvPr>
        </p:nvGraphicFramePr>
        <p:xfrm>
          <a:off x="5910263" y="3068960"/>
          <a:ext cx="3132137" cy="776288"/>
        </p:xfrm>
        <a:graphic>
          <a:graphicData uri="http://schemas.openxmlformats.org/drawingml/2006/table">
            <a:tbl>
              <a:tblPr rtl="1" firstRow="1" bandRow="1">
                <a:tableStyleId>{93296810-A885-4BE3-A3E7-6D5BEEA58F35}</a:tableStyleId>
              </a:tblPr>
              <a:tblGrid>
                <a:gridCol w="3132137">
                  <a:extLst>
                    <a:ext uri="{9D8B030D-6E8A-4147-A177-3AD203B41FA5}">
                      <a16:colId xmlns:a16="http://schemas.microsoft.com/office/drawing/2014/main" val="147572408"/>
                    </a:ext>
                  </a:extLst>
                </a:gridCol>
              </a:tblGrid>
              <a:tr h="388144">
                <a:tc>
                  <a:txBody>
                    <a:bodyPr/>
                    <a:lstStyle/>
                    <a:p>
                      <a:pPr marL="0" algn="r" defTabSz="914400" rtl="1" eaLnBrk="1" latinLnBrk="0" hangingPunct="1"/>
                      <a:r>
                        <a:rPr lang="he-IL" sz="1800" b="1" kern="1200" dirty="0">
                          <a:solidFill>
                            <a:schemeClr val="lt1"/>
                          </a:solidFill>
                          <a:effectLst/>
                          <a:latin typeface="+mn-lt"/>
                          <a:ea typeface="+mn-ea"/>
                          <a:cs typeface="+mn-cs"/>
                        </a:rPr>
                        <a:t>מנהל</a:t>
                      </a:r>
                      <a:r>
                        <a:rPr lang="he-IL" sz="1800" b="1" kern="1200" baseline="0" dirty="0">
                          <a:solidFill>
                            <a:schemeClr val="lt1"/>
                          </a:solidFill>
                          <a:effectLst/>
                          <a:latin typeface="+mn-lt"/>
                          <a:ea typeface="+mn-ea"/>
                          <a:cs typeface="+mn-cs"/>
                        </a:rPr>
                        <a:t> אתר ההנצחה : </a:t>
                      </a:r>
                      <a:endParaRPr lang="he-IL" sz="1800" b="0" kern="1200" dirty="0">
                        <a:solidFill>
                          <a:schemeClr val="dk1"/>
                        </a:solidFill>
                        <a:effectLst/>
                        <a:latin typeface="+mn-lt"/>
                        <a:ea typeface="+mn-ea"/>
                        <a:cs typeface="+mn-cs"/>
                      </a:endParaRPr>
                    </a:p>
                  </a:txBody>
                  <a:tcPr marL="91434" marR="91434" marT="45725" marB="45725"/>
                </a:tc>
                <a:extLst>
                  <a:ext uri="{0D108BD9-81ED-4DB2-BD59-A6C34878D82A}">
                    <a16:rowId xmlns:a16="http://schemas.microsoft.com/office/drawing/2014/main" val="576257192"/>
                  </a:ext>
                </a:extLst>
              </a:tr>
              <a:tr h="388144">
                <a:tc>
                  <a:txBody>
                    <a:bodyPr/>
                    <a:lstStyle/>
                    <a:p>
                      <a:pPr lvl="0" rtl="1"/>
                      <a:r>
                        <a:rPr lang="he-IL" sz="1800" b="1" kern="1200" dirty="0">
                          <a:solidFill>
                            <a:schemeClr val="dk1"/>
                          </a:solidFill>
                          <a:effectLst/>
                          <a:latin typeface="+mn-lt"/>
                          <a:ea typeface="+mn-ea"/>
                          <a:cs typeface="+mn-cs"/>
                        </a:rPr>
                        <a:t>רנ"ג מיל' ניצן גולן</a:t>
                      </a:r>
                      <a:endParaRPr lang="en-US" sz="1800" kern="1200" dirty="0">
                        <a:solidFill>
                          <a:schemeClr val="dk1"/>
                        </a:solidFill>
                        <a:effectLst/>
                        <a:latin typeface="+mn-lt"/>
                        <a:ea typeface="+mn-ea"/>
                        <a:cs typeface="+mn-cs"/>
                      </a:endParaRPr>
                    </a:p>
                  </a:txBody>
                  <a:tcPr marL="91434" marR="91434" marT="45725" marB="45725"/>
                </a:tc>
                <a:extLst>
                  <a:ext uri="{0D108BD9-81ED-4DB2-BD59-A6C34878D82A}">
                    <a16:rowId xmlns:a16="http://schemas.microsoft.com/office/drawing/2014/main" val="1997236144"/>
                  </a:ext>
                </a:extLst>
              </a:tr>
            </a:tbl>
          </a:graphicData>
        </a:graphic>
      </p:graphicFrame>
    </p:spTree>
    <p:extLst>
      <p:ext uri="{BB962C8B-B14F-4D97-AF65-F5344CB8AC3E}">
        <p14:creationId xmlns:p14="http://schemas.microsoft.com/office/powerpoint/2010/main" val="18627732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411413" y="204931"/>
            <a:ext cx="6400800" cy="1219200"/>
          </a:xfrm>
        </p:spPr>
        <p:txBody>
          <a:bodyPr/>
          <a:lstStyle/>
          <a:p>
            <a:pPr algn="r" eaLnBrk="1" hangingPunct="1">
              <a:defRPr/>
            </a:pPr>
            <a:r>
              <a:rPr lang="he-IL" b="1" u="sng" dirty="0">
                <a:solidFill>
                  <a:srgbClr val="333399"/>
                </a:solidFill>
                <a:latin typeface="David" pitchFamily="34" charset="-79"/>
                <a:cs typeface="David" pitchFamily="34" charset="-79"/>
              </a:rPr>
              <a:t>דו"ח הנהלת העמותה</a:t>
            </a:r>
            <a:endParaRPr lang="en-US" b="1" u="sng" dirty="0">
              <a:solidFill>
                <a:srgbClr val="333399"/>
              </a:solidFill>
              <a:latin typeface="David" pitchFamily="34" charset="-79"/>
              <a:cs typeface="David" pitchFamily="34" charset="-79"/>
            </a:endParaRPr>
          </a:p>
        </p:txBody>
      </p:sp>
      <p:sp>
        <p:nvSpPr>
          <p:cNvPr id="95235" name="Rectangle 3"/>
          <p:cNvSpPr>
            <a:spLocks noGrp="1" noChangeArrowheads="1"/>
          </p:cNvSpPr>
          <p:nvPr>
            <p:ph type="body" idx="1"/>
          </p:nvPr>
        </p:nvSpPr>
        <p:spPr>
          <a:xfrm>
            <a:off x="2268537" y="908720"/>
            <a:ext cx="6543675" cy="5688930"/>
          </a:xfrm>
        </p:spPr>
        <p:txBody>
          <a:bodyPr/>
          <a:lstStyle/>
          <a:p>
            <a:pPr eaLnBrk="1" hangingPunct="1">
              <a:defRPr/>
            </a:pPr>
            <a:endParaRPr lang="he-IL" sz="2800" b="1" dirty="0">
              <a:solidFill>
                <a:srgbClr val="000099"/>
              </a:solidFill>
              <a:latin typeface="David" pitchFamily="34" charset="-79"/>
              <a:cs typeface="David" pitchFamily="34" charset="-79"/>
            </a:endParaRPr>
          </a:p>
          <a:p>
            <a:pPr eaLnBrk="1" hangingPunct="1">
              <a:defRPr/>
            </a:pPr>
            <a:r>
              <a:rPr lang="he-IL" sz="2800" b="1" dirty="0">
                <a:solidFill>
                  <a:srgbClr val="333399"/>
                </a:solidFill>
                <a:latin typeface="David" pitchFamily="34" charset="-79"/>
                <a:cs typeface="David" pitchFamily="34" charset="-79"/>
              </a:rPr>
              <a:t>החזון ומטרות העמותה.</a:t>
            </a:r>
          </a:p>
          <a:p>
            <a:pPr marL="0" indent="0" eaLnBrk="1" hangingPunct="1">
              <a:buNone/>
              <a:defRPr/>
            </a:pPr>
            <a:endParaRPr lang="he-IL" sz="2800" b="1" dirty="0">
              <a:solidFill>
                <a:srgbClr val="333399"/>
              </a:solidFill>
              <a:latin typeface="David" pitchFamily="34" charset="-79"/>
              <a:cs typeface="David" pitchFamily="34" charset="-79"/>
            </a:endParaRPr>
          </a:p>
          <a:p>
            <a:pPr eaLnBrk="1" hangingPunct="1">
              <a:defRPr/>
            </a:pPr>
            <a:r>
              <a:rPr lang="he-IL" sz="2800" b="1" dirty="0">
                <a:solidFill>
                  <a:srgbClr val="333399"/>
                </a:solidFill>
                <a:latin typeface="David" pitchFamily="34" charset="-79"/>
                <a:cs typeface="David" pitchFamily="34" charset="-79"/>
              </a:rPr>
              <a:t>אחזקה ותחזוקת אתר ההנצחה והמורשת.</a:t>
            </a:r>
          </a:p>
          <a:p>
            <a:pPr marL="0" indent="0" eaLnBrk="1" hangingPunct="1">
              <a:buNone/>
              <a:defRPr/>
            </a:pPr>
            <a:endParaRPr lang="he-IL" sz="2800" b="1" dirty="0">
              <a:solidFill>
                <a:srgbClr val="333399"/>
              </a:solidFill>
              <a:latin typeface="David" pitchFamily="34" charset="-79"/>
              <a:cs typeface="David" pitchFamily="34" charset="-79"/>
            </a:endParaRPr>
          </a:p>
          <a:p>
            <a:pPr eaLnBrk="1" hangingPunct="1">
              <a:defRPr/>
            </a:pPr>
            <a:r>
              <a:rPr lang="he-IL" sz="2800" b="1" dirty="0">
                <a:solidFill>
                  <a:srgbClr val="333399"/>
                </a:solidFill>
                <a:latin typeface="David" pitchFamily="34" charset="-79"/>
                <a:cs typeface="David" pitchFamily="34" charset="-79"/>
              </a:rPr>
              <a:t>אירועים שהתקיימו באתר.</a:t>
            </a:r>
          </a:p>
          <a:p>
            <a:pPr eaLnBrk="1" hangingPunct="1">
              <a:defRPr/>
            </a:pPr>
            <a:endParaRPr lang="he-IL" sz="2800" b="1" dirty="0">
              <a:solidFill>
                <a:srgbClr val="333399"/>
              </a:solidFill>
              <a:latin typeface="David" pitchFamily="34" charset="-79"/>
              <a:cs typeface="David" pitchFamily="34" charset="-79"/>
            </a:endParaRPr>
          </a:p>
          <a:p>
            <a:pPr eaLnBrk="1" hangingPunct="1">
              <a:defRPr/>
            </a:pPr>
            <a:r>
              <a:rPr lang="he-IL" sz="2800" b="1" dirty="0">
                <a:solidFill>
                  <a:srgbClr val="333399"/>
                </a:solidFill>
                <a:latin typeface="David" pitchFamily="34" charset="-79"/>
                <a:cs typeface="David" pitchFamily="34" charset="-79"/>
              </a:rPr>
              <a:t>פעילות משותפת עם החיל.</a:t>
            </a:r>
          </a:p>
          <a:p>
            <a:pPr marL="0" indent="0" eaLnBrk="1" hangingPunct="1">
              <a:buNone/>
              <a:defRPr/>
            </a:pPr>
            <a:endParaRPr lang="he-IL" sz="2800" b="1" dirty="0">
              <a:solidFill>
                <a:srgbClr val="333399"/>
              </a:solidFill>
              <a:latin typeface="David" pitchFamily="34" charset="-79"/>
              <a:cs typeface="David" pitchFamily="34" charset="-79"/>
            </a:endParaRPr>
          </a:p>
          <a:p>
            <a:pPr eaLnBrk="1" hangingPunct="1">
              <a:defRPr/>
            </a:pPr>
            <a:r>
              <a:rPr lang="he-IL" sz="2800" b="1" dirty="0">
                <a:solidFill>
                  <a:srgbClr val="333399"/>
                </a:solidFill>
                <a:latin typeface="David" pitchFamily="34" charset="-79"/>
                <a:cs typeface="David" pitchFamily="34" charset="-79"/>
              </a:rPr>
              <a:t>נתונים ומספרים.</a:t>
            </a:r>
          </a:p>
          <a:p>
            <a:pPr eaLnBrk="1" hangingPunct="1">
              <a:defRPr/>
            </a:pPr>
            <a:endParaRPr lang="he-IL" sz="2800"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253110684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979613" y="1600200"/>
            <a:ext cx="6859587" cy="4495800"/>
          </a:xfrm>
        </p:spPr>
        <p:txBody>
          <a:bodyPr/>
          <a:lstStyle/>
          <a:p>
            <a:pPr eaLnBrk="1" hangingPunct="1">
              <a:lnSpc>
                <a:spcPct val="80000"/>
              </a:lnSpc>
              <a:defRPr/>
            </a:pPr>
            <a:endParaRPr lang="he-IL" sz="2800" b="1" dirty="0">
              <a:solidFill>
                <a:srgbClr val="000099"/>
              </a:solidFill>
              <a:latin typeface="David" pitchFamily="34" charset="-79"/>
              <a:cs typeface="David" pitchFamily="34" charset="-79"/>
            </a:endParaRPr>
          </a:p>
          <a:p>
            <a:pPr eaLnBrk="1" hangingPunct="1">
              <a:lnSpc>
                <a:spcPct val="80000"/>
              </a:lnSpc>
              <a:defRPr/>
            </a:pPr>
            <a:endParaRPr lang="he-IL" sz="2800" b="1" dirty="0">
              <a:solidFill>
                <a:srgbClr val="000099"/>
              </a:solidFill>
              <a:latin typeface="David" pitchFamily="34" charset="-79"/>
              <a:cs typeface="David" pitchFamily="34" charset="-79"/>
            </a:endParaRPr>
          </a:p>
          <a:p>
            <a:pPr eaLnBrk="1" hangingPunct="1">
              <a:lnSpc>
                <a:spcPct val="80000"/>
              </a:lnSpc>
              <a:buFont typeface="Wingdings" panose="05000000000000000000" pitchFamily="2" charset="2"/>
              <a:buNone/>
              <a:defRPr/>
            </a:pPr>
            <a:r>
              <a:rPr lang="he-IL" sz="4400" b="1" dirty="0">
                <a:solidFill>
                  <a:srgbClr val="333399"/>
                </a:solidFill>
                <a:latin typeface="David" pitchFamily="34" charset="-79"/>
                <a:cs typeface="David" pitchFamily="34" charset="-79"/>
              </a:rPr>
              <a:t>כל פעילות החברים בעמותה הינה התנדבותית</a:t>
            </a:r>
          </a:p>
          <a:p>
            <a:pPr eaLnBrk="1" hangingPunct="1">
              <a:lnSpc>
                <a:spcPct val="80000"/>
              </a:lnSpc>
              <a:defRPr/>
            </a:pPr>
            <a:endParaRPr lang="he-IL" sz="2800" b="1" dirty="0">
              <a:solidFill>
                <a:srgbClr val="000099"/>
              </a:solidFill>
              <a:latin typeface="David" pitchFamily="34" charset="-79"/>
              <a:cs typeface="David" pitchFamily="34" charset="-79"/>
            </a:endParaRPr>
          </a:p>
          <a:p>
            <a:pPr eaLnBrk="1" hangingPunct="1">
              <a:lnSpc>
                <a:spcPct val="80000"/>
              </a:lnSpc>
              <a:buFont typeface="Wingdings" panose="05000000000000000000" pitchFamily="2" charset="2"/>
              <a:buNone/>
              <a:defRPr/>
            </a:pPr>
            <a:endParaRPr lang="he-IL" sz="2800" b="1" dirty="0">
              <a:solidFill>
                <a:srgbClr val="000099"/>
              </a:solidFill>
              <a:latin typeface="David" pitchFamily="34" charset="-79"/>
              <a:cs typeface="David" pitchFamily="34" charset="-79"/>
            </a:endParaRPr>
          </a:p>
          <a:p>
            <a:pPr eaLnBrk="1" hangingPunct="1">
              <a:lnSpc>
                <a:spcPct val="80000"/>
              </a:lnSpc>
              <a:buFont typeface="Wingdings" panose="05000000000000000000" pitchFamily="2" charset="2"/>
              <a:buNone/>
              <a:defRPr/>
            </a:pPr>
            <a:endParaRPr lang="he-IL" sz="2800" b="1" dirty="0">
              <a:solidFill>
                <a:srgbClr val="000099"/>
              </a:solidFill>
              <a:latin typeface="David" pitchFamily="34" charset="-79"/>
              <a:cs typeface="David" pitchFamily="34" charset="-79"/>
            </a:endParaRPr>
          </a:p>
          <a:p>
            <a:pPr eaLnBrk="1" hangingPunct="1">
              <a:lnSpc>
                <a:spcPct val="80000"/>
              </a:lnSpc>
              <a:defRPr/>
            </a:pPr>
            <a:endParaRPr lang="he-IL" sz="2400" dirty="0">
              <a:solidFill>
                <a:srgbClr val="000099"/>
              </a:solidFill>
            </a:endParaRPr>
          </a:p>
        </p:txBody>
      </p:sp>
    </p:spTree>
    <p:extLst>
      <p:ext uri="{BB962C8B-B14F-4D97-AF65-F5344CB8AC3E}">
        <p14:creationId xmlns:p14="http://schemas.microsoft.com/office/powerpoint/2010/main" val="5214649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00800" cy="608112"/>
          </a:xfrm>
        </p:spPr>
        <p:txBody>
          <a:bodyPr/>
          <a:lstStyle/>
          <a:p>
            <a:pPr algn="r">
              <a:defRPr/>
            </a:pPr>
            <a:r>
              <a:rPr lang="he-IL" b="1" u="sng" dirty="0">
                <a:solidFill>
                  <a:srgbClr val="000099"/>
                </a:solidFill>
                <a:latin typeface="David" pitchFamily="34" charset="-79"/>
                <a:cs typeface="David" pitchFamily="34" charset="-79"/>
              </a:rPr>
              <a:t>מייסדי העמותה </a:t>
            </a:r>
          </a:p>
        </p:txBody>
      </p:sp>
      <p:sp>
        <p:nvSpPr>
          <p:cNvPr id="6" name="Rectangle 3"/>
          <p:cNvSpPr txBox="1">
            <a:spLocks noChangeArrowheads="1"/>
          </p:cNvSpPr>
          <p:nvPr/>
        </p:nvSpPr>
        <p:spPr bwMode="auto">
          <a:xfrm>
            <a:off x="2317068" y="1093695"/>
            <a:ext cx="6643464" cy="5733256"/>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a:lstStyle>
          <a:p>
            <a:pPr lvl="1" eaLnBrk="1" hangingPunct="1">
              <a:lnSpc>
                <a:spcPct val="80000"/>
              </a:lnSpc>
              <a:defRPr/>
            </a:pPr>
            <a:r>
              <a:rPr lang="he-IL" b="1" dirty="0">
                <a:solidFill>
                  <a:srgbClr val="000099"/>
                </a:solidFill>
                <a:latin typeface="David" pitchFamily="34" charset="-79"/>
                <a:cs typeface="David" pitchFamily="34" charset="-79"/>
              </a:rPr>
              <a:t>משה נתיב (ז"ל).</a:t>
            </a:r>
          </a:p>
          <a:p>
            <a:pPr lvl="1" eaLnBrk="1" hangingPunct="1">
              <a:lnSpc>
                <a:spcPct val="80000"/>
              </a:lnSpc>
              <a:defRPr/>
            </a:pPr>
            <a:r>
              <a:rPr lang="he-IL" b="1" dirty="0">
                <a:solidFill>
                  <a:srgbClr val="000099"/>
                </a:solidFill>
                <a:latin typeface="David" pitchFamily="34" charset="-79"/>
                <a:cs typeface="David" pitchFamily="34" charset="-79"/>
              </a:rPr>
              <a:t>דני רז (ז"ל).</a:t>
            </a:r>
          </a:p>
          <a:p>
            <a:pPr lvl="1" eaLnBrk="1" hangingPunct="1">
              <a:lnSpc>
                <a:spcPct val="80000"/>
              </a:lnSpc>
              <a:defRPr/>
            </a:pPr>
            <a:r>
              <a:rPr lang="he-IL" b="1" dirty="0">
                <a:solidFill>
                  <a:srgbClr val="000099"/>
                </a:solidFill>
                <a:latin typeface="David" pitchFamily="34" charset="-79"/>
                <a:cs typeface="David" pitchFamily="34" charset="-79"/>
              </a:rPr>
              <a:t>בני דקל (ז"ל).</a:t>
            </a:r>
          </a:p>
          <a:p>
            <a:pPr lvl="1" eaLnBrk="1" hangingPunct="1">
              <a:lnSpc>
                <a:spcPct val="80000"/>
              </a:lnSpc>
              <a:defRPr/>
            </a:pPr>
            <a:r>
              <a:rPr lang="he-IL" b="1" dirty="0">
                <a:solidFill>
                  <a:srgbClr val="000099"/>
                </a:solidFill>
                <a:latin typeface="David" pitchFamily="34" charset="-79"/>
                <a:cs typeface="David" pitchFamily="34" charset="-79"/>
              </a:rPr>
              <a:t>יצחק ברנר (ז"ל).</a:t>
            </a:r>
          </a:p>
          <a:p>
            <a:pPr lvl="1" eaLnBrk="1" hangingPunct="1">
              <a:lnSpc>
                <a:spcPct val="80000"/>
              </a:lnSpc>
              <a:defRPr/>
            </a:pPr>
            <a:r>
              <a:rPr lang="he-IL" b="1" dirty="0" err="1">
                <a:solidFill>
                  <a:srgbClr val="000099"/>
                </a:solidFill>
                <a:latin typeface="David" pitchFamily="34" charset="-79"/>
                <a:cs typeface="David" pitchFamily="34" charset="-79"/>
              </a:rPr>
              <a:t>צפיה</a:t>
            </a:r>
            <a:r>
              <a:rPr lang="he-IL" b="1" dirty="0">
                <a:solidFill>
                  <a:srgbClr val="000099"/>
                </a:solidFill>
                <a:latin typeface="David" pitchFamily="34" charset="-79"/>
                <a:cs typeface="David" pitchFamily="34" charset="-79"/>
              </a:rPr>
              <a:t> גילת (ז"ל).</a:t>
            </a:r>
          </a:p>
          <a:p>
            <a:pPr lvl="1" eaLnBrk="1" hangingPunct="1">
              <a:lnSpc>
                <a:spcPct val="80000"/>
              </a:lnSpc>
              <a:defRPr/>
            </a:pPr>
            <a:r>
              <a:rPr lang="he-IL" b="1" dirty="0">
                <a:solidFill>
                  <a:srgbClr val="000099"/>
                </a:solidFill>
                <a:latin typeface="David" pitchFamily="34" charset="-79"/>
                <a:cs typeface="David" pitchFamily="34" charset="-79"/>
              </a:rPr>
              <a:t>יצחק שני.</a:t>
            </a:r>
          </a:p>
          <a:p>
            <a:pPr lvl="1" eaLnBrk="1" hangingPunct="1">
              <a:lnSpc>
                <a:spcPct val="80000"/>
              </a:lnSpc>
              <a:defRPr/>
            </a:pPr>
            <a:r>
              <a:rPr lang="he-IL" b="1" dirty="0">
                <a:solidFill>
                  <a:srgbClr val="000099"/>
                </a:solidFill>
                <a:latin typeface="David" pitchFamily="34" charset="-79"/>
                <a:cs typeface="David" pitchFamily="34" charset="-79"/>
              </a:rPr>
              <a:t>יוסי </a:t>
            </a:r>
            <a:r>
              <a:rPr lang="he-IL" b="1" dirty="0" err="1">
                <a:solidFill>
                  <a:srgbClr val="000099"/>
                </a:solidFill>
                <a:latin typeface="David" pitchFamily="34" charset="-79"/>
                <a:cs typeface="David" pitchFamily="34" charset="-79"/>
              </a:rPr>
              <a:t>דרמר</a:t>
            </a:r>
            <a:r>
              <a:rPr lang="he-IL" b="1" dirty="0">
                <a:solidFill>
                  <a:srgbClr val="000099"/>
                </a:solidFill>
                <a:latin typeface="David" pitchFamily="34" charset="-79"/>
                <a:cs typeface="David" pitchFamily="34" charset="-79"/>
              </a:rPr>
              <a:t>.</a:t>
            </a:r>
          </a:p>
          <a:p>
            <a:pPr lvl="1" eaLnBrk="1" hangingPunct="1">
              <a:lnSpc>
                <a:spcPct val="80000"/>
              </a:lnSpc>
              <a:defRPr/>
            </a:pPr>
            <a:r>
              <a:rPr lang="he-IL" b="1" dirty="0">
                <a:solidFill>
                  <a:srgbClr val="000099"/>
                </a:solidFill>
                <a:latin typeface="David" pitchFamily="34" charset="-79"/>
                <a:cs typeface="David" pitchFamily="34" charset="-79"/>
              </a:rPr>
              <a:t>יוני נוקד.</a:t>
            </a:r>
          </a:p>
          <a:p>
            <a:pPr lvl="1" eaLnBrk="1" hangingPunct="1">
              <a:lnSpc>
                <a:spcPct val="80000"/>
              </a:lnSpc>
              <a:defRPr/>
            </a:pPr>
            <a:r>
              <a:rPr lang="he-IL" b="1" dirty="0">
                <a:solidFill>
                  <a:srgbClr val="000099"/>
                </a:solidFill>
                <a:latin typeface="David" pitchFamily="34" charset="-79"/>
                <a:cs typeface="David" pitchFamily="34" charset="-79"/>
              </a:rPr>
              <a:t>אשר </a:t>
            </a:r>
            <a:r>
              <a:rPr lang="he-IL" b="1" dirty="0" err="1">
                <a:solidFill>
                  <a:srgbClr val="000099"/>
                </a:solidFill>
                <a:latin typeface="David" pitchFamily="34" charset="-79"/>
                <a:cs typeface="David" pitchFamily="34" charset="-79"/>
              </a:rPr>
              <a:t>מייבסקי</a:t>
            </a:r>
            <a:r>
              <a:rPr lang="he-IL" b="1" dirty="0">
                <a:solidFill>
                  <a:srgbClr val="000099"/>
                </a:solidFill>
                <a:latin typeface="David" pitchFamily="34" charset="-79"/>
                <a:cs typeface="David" pitchFamily="34" charset="-79"/>
              </a:rPr>
              <a:t>.</a:t>
            </a:r>
          </a:p>
        </p:txBody>
      </p:sp>
      <p:sp>
        <p:nvSpPr>
          <p:cNvPr id="3" name="לחצן פעולה: קדימה או הבא 2">
            <a:hlinkClick r:id="" action="ppaction://hlinkshowjump?jump=lastslideviewed" highlightClick="1"/>
          </p:cNvPr>
          <p:cNvSpPr/>
          <p:nvPr/>
        </p:nvSpPr>
        <p:spPr bwMode="auto">
          <a:xfrm>
            <a:off x="4860032" y="5589240"/>
            <a:ext cx="1042416" cy="1042416"/>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410163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r" eaLnBrk="1" hangingPunct="1">
              <a:defRPr/>
            </a:pPr>
            <a:r>
              <a:rPr lang="he-IL" b="1" u="sng" dirty="0">
                <a:solidFill>
                  <a:srgbClr val="000099"/>
                </a:solidFill>
                <a:latin typeface="David" pitchFamily="34" charset="-79"/>
                <a:cs typeface="David" pitchFamily="34" charset="-79"/>
              </a:rPr>
              <a:t>החזון</a:t>
            </a:r>
            <a:endParaRPr lang="en-US" b="1" u="sng" dirty="0">
              <a:solidFill>
                <a:srgbClr val="000099"/>
              </a:solidFill>
              <a:latin typeface="David" pitchFamily="34" charset="-79"/>
              <a:cs typeface="David" pitchFamily="34" charset="-79"/>
            </a:endParaRPr>
          </a:p>
        </p:txBody>
      </p:sp>
      <p:sp>
        <p:nvSpPr>
          <p:cNvPr id="74755" name="Rectangle 3"/>
          <p:cNvSpPr>
            <a:spLocks noGrp="1" noChangeArrowheads="1"/>
          </p:cNvSpPr>
          <p:nvPr>
            <p:ph type="body" idx="1"/>
          </p:nvPr>
        </p:nvSpPr>
        <p:spPr>
          <a:xfrm>
            <a:off x="2339975" y="1600200"/>
            <a:ext cx="6499225" cy="4495800"/>
          </a:xfrm>
        </p:spPr>
        <p:txBody>
          <a:bodyPr/>
          <a:lstStyle/>
          <a:p>
            <a:pPr eaLnBrk="1" hangingPunct="1">
              <a:lnSpc>
                <a:spcPct val="80000"/>
              </a:lnSpc>
              <a:buNone/>
              <a:defRPr/>
            </a:pPr>
            <a:r>
              <a:rPr lang="he-IL" b="1" dirty="0">
                <a:solidFill>
                  <a:srgbClr val="000099"/>
                </a:solidFill>
                <a:latin typeface="David" pitchFamily="34" charset="-79"/>
                <a:cs typeface="David" pitchFamily="34" charset="-79"/>
              </a:rPr>
              <a:t>לפעול בנושא הנצחה ומורשת של החיל, שמירה והידוק הקשר עם יוצאי החיל, </a:t>
            </a:r>
            <a:r>
              <a:rPr lang="he-IL" b="1" dirty="0" err="1">
                <a:solidFill>
                  <a:srgbClr val="000099"/>
                </a:solidFill>
                <a:latin typeface="David" pitchFamily="34" charset="-79"/>
                <a:cs typeface="David" pitchFamily="34" charset="-79"/>
              </a:rPr>
              <a:t>פורשיו</a:t>
            </a:r>
            <a:r>
              <a:rPr lang="he-IL" b="1" dirty="0">
                <a:solidFill>
                  <a:srgbClr val="000099"/>
                </a:solidFill>
                <a:latin typeface="David" pitchFamily="34" charset="-79"/>
                <a:cs typeface="David" pitchFamily="34" charset="-79"/>
              </a:rPr>
              <a:t> והמשפחות השכולות וסיוע לחיל במשימותיו.</a:t>
            </a:r>
          </a:p>
          <a:p>
            <a:pPr eaLnBrk="1" hangingPunct="1">
              <a:lnSpc>
                <a:spcPct val="80000"/>
              </a:lnSpc>
              <a:buNone/>
              <a:defRPr/>
            </a:pPr>
            <a:endParaRPr lang="he-IL"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236682907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442356" y="-15483"/>
            <a:ext cx="6400800" cy="1219200"/>
          </a:xfrm>
        </p:spPr>
        <p:txBody>
          <a:bodyPr/>
          <a:lstStyle/>
          <a:p>
            <a:pPr algn="r" eaLnBrk="1" hangingPunct="1">
              <a:defRPr/>
            </a:pPr>
            <a:r>
              <a:rPr lang="he-IL" b="1" u="sng" dirty="0">
                <a:solidFill>
                  <a:srgbClr val="000099"/>
                </a:solidFill>
                <a:latin typeface="David" pitchFamily="34" charset="-79"/>
                <a:cs typeface="David" pitchFamily="34" charset="-79"/>
              </a:rPr>
              <a:t>מטרות</a:t>
            </a:r>
            <a:endParaRPr lang="en-US" b="1" u="sng" dirty="0">
              <a:solidFill>
                <a:srgbClr val="000099"/>
              </a:solidFill>
              <a:latin typeface="David" pitchFamily="34" charset="-79"/>
              <a:cs typeface="David" pitchFamily="34" charset="-79"/>
            </a:endParaRPr>
          </a:p>
        </p:txBody>
      </p:sp>
      <p:sp>
        <p:nvSpPr>
          <p:cNvPr id="75779" name="Rectangle 3"/>
          <p:cNvSpPr>
            <a:spLocks noGrp="1" noChangeArrowheads="1"/>
          </p:cNvSpPr>
          <p:nvPr>
            <p:ph type="body" idx="1"/>
          </p:nvPr>
        </p:nvSpPr>
        <p:spPr>
          <a:xfrm>
            <a:off x="2321024" y="836712"/>
            <a:ext cx="6643464" cy="5429200"/>
          </a:xfrm>
        </p:spPr>
        <p:txBody>
          <a:bodyPr/>
          <a:lstStyle/>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לתעד את מורשת החיל, ליזום פעילויות הקשורות בה לשם הנחלתה והטמעתה בקרב המשרתים.</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לפעול ולסייע לחיל בתחום ההנצחה והמורשת וחיזוק הקשר עם המשפחות השכולות.</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אחזקת אתר ההנצחה והנצחת חללי החיל.</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לתת סיוע ומענה למשימות חייליות ייחודיות.</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לפעול לשמירת הקשר בין המשרתים, יוצאי ופורשי החיל על ידי יזום פעילות: מקצועית, חברתית, רווחה, כלכלית ותעסוקתית. </a:t>
            </a:r>
          </a:p>
          <a:p>
            <a:pPr eaLnBrk="1" hangingPunct="1">
              <a:lnSpc>
                <a:spcPct val="80000"/>
              </a:lnSpc>
              <a:buClr>
                <a:srgbClr val="E4005C"/>
              </a:buClr>
              <a:buFont typeface="Wingdings" panose="05000000000000000000" pitchFamily="2" charset="2"/>
              <a:buChar char="§"/>
              <a:defRPr/>
            </a:pPr>
            <a:endParaRPr lang="he-IL" sz="2400" b="1" dirty="0">
              <a:solidFill>
                <a:srgbClr val="333399"/>
              </a:solidFill>
              <a:latin typeface="David" pitchFamily="34" charset="-79"/>
              <a:cs typeface="David" pitchFamily="34" charset="-79"/>
            </a:endParaRPr>
          </a:p>
          <a:p>
            <a:pPr eaLnBrk="1" hangingPunct="1">
              <a:lnSpc>
                <a:spcPct val="80000"/>
              </a:lnSpc>
              <a:buClr>
                <a:srgbClr val="E4005C"/>
              </a:buClr>
              <a:buFont typeface="Wingdings" panose="05000000000000000000" pitchFamily="2" charset="2"/>
              <a:buChar char="§"/>
              <a:defRPr/>
            </a:pPr>
            <a:r>
              <a:rPr lang="he-IL" sz="2400" b="1" dirty="0">
                <a:solidFill>
                  <a:srgbClr val="333399"/>
                </a:solidFill>
                <a:latin typeface="David" pitchFamily="34" charset="-79"/>
                <a:cs typeface="David" pitchFamily="34" charset="-79"/>
              </a:rPr>
              <a:t> לפעול לגיוס משאבים למימוש החזון ומטרות העמותה</a:t>
            </a:r>
            <a:endParaRPr lang="en-US" sz="2400"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343393263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38400" y="228600"/>
            <a:ext cx="6400800" cy="608112"/>
          </a:xfrm>
        </p:spPr>
        <p:txBody>
          <a:bodyPr/>
          <a:lstStyle/>
          <a:p>
            <a:pPr algn="r">
              <a:defRPr/>
            </a:pPr>
            <a:r>
              <a:rPr lang="he-IL" b="1" u="sng" dirty="0">
                <a:solidFill>
                  <a:srgbClr val="000099"/>
                </a:solidFill>
                <a:latin typeface="David" pitchFamily="34" charset="-79"/>
                <a:cs typeface="David" pitchFamily="34" charset="-79"/>
              </a:rPr>
              <a:t>עבר הווה ועתיד</a:t>
            </a:r>
          </a:p>
        </p:txBody>
      </p:sp>
      <p:sp>
        <p:nvSpPr>
          <p:cNvPr id="6" name="Rectangle 3"/>
          <p:cNvSpPr txBox="1">
            <a:spLocks noChangeArrowheads="1"/>
          </p:cNvSpPr>
          <p:nvPr/>
        </p:nvSpPr>
        <p:spPr bwMode="auto">
          <a:xfrm>
            <a:off x="2321024" y="836712"/>
            <a:ext cx="6643464" cy="6021288"/>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a:lstStyle>
          <a:p>
            <a:pPr marL="342900" lvl="8" indent="-342900">
              <a:lnSpc>
                <a:spcPct val="90000"/>
              </a:lnSpc>
              <a:defRPr/>
            </a:pPr>
            <a:r>
              <a:rPr lang="he-IL" b="1" dirty="0">
                <a:solidFill>
                  <a:srgbClr val="000099"/>
                </a:solidFill>
                <a:cs typeface="David" pitchFamily="34" charset="-79"/>
              </a:rPr>
              <a:t>עמותת יוצאי </a:t>
            </a:r>
            <a:r>
              <a:rPr lang="he-IL" b="1" dirty="0" err="1">
                <a:solidFill>
                  <a:srgbClr val="000099"/>
                </a:solidFill>
                <a:cs typeface="David" pitchFamily="34" charset="-79"/>
              </a:rPr>
              <a:t>חש"ל</a:t>
            </a:r>
            <a:r>
              <a:rPr lang="he-IL" b="1" dirty="0">
                <a:solidFill>
                  <a:srgbClr val="000099"/>
                </a:solidFill>
                <a:cs typeface="David" pitchFamily="34" charset="-79"/>
              </a:rPr>
              <a:t> נרשמה כחוק באוג' 1990, במשרד המשפטים. </a:t>
            </a:r>
            <a:r>
              <a:rPr lang="he-IL" b="1" dirty="0">
                <a:solidFill>
                  <a:srgbClr val="000099"/>
                </a:solidFill>
                <a:cs typeface="David" pitchFamily="34" charset="-79"/>
                <a:hlinkClick r:id="rId2" action="ppaction://hlinksldjump"/>
              </a:rPr>
              <a:t>רשימת מייסדי העמותה</a:t>
            </a:r>
            <a:endParaRPr lang="en-US" b="1" dirty="0">
              <a:solidFill>
                <a:srgbClr val="000099"/>
              </a:solidFill>
              <a:cs typeface="David" pitchFamily="34" charset="-79"/>
            </a:endParaRPr>
          </a:p>
          <a:p>
            <a:pPr lvl="0" eaLnBrk="1" hangingPunct="1">
              <a:lnSpc>
                <a:spcPct val="90000"/>
              </a:lnSpc>
              <a:defRPr/>
            </a:pPr>
            <a:r>
              <a:rPr lang="he-IL" sz="2000" b="1" dirty="0">
                <a:solidFill>
                  <a:srgbClr val="000099"/>
                </a:solidFill>
                <a:cs typeface="David" pitchFamily="34" charset="-79"/>
              </a:rPr>
              <a:t>בחזון מייסדי העמותה הוצבו הערכים של הנצחה ומורשת חיל השלישות.</a:t>
            </a:r>
            <a:endParaRPr lang="en-US" sz="2000" b="1" dirty="0">
              <a:solidFill>
                <a:srgbClr val="000099"/>
              </a:solidFill>
              <a:cs typeface="David" pitchFamily="34" charset="-79"/>
            </a:endParaRPr>
          </a:p>
          <a:p>
            <a:pPr eaLnBrk="1" hangingPunct="1">
              <a:lnSpc>
                <a:spcPct val="90000"/>
              </a:lnSpc>
              <a:defRPr/>
            </a:pPr>
            <a:r>
              <a:rPr lang="he-IL" sz="2000" b="1" dirty="0">
                <a:solidFill>
                  <a:srgbClr val="000099"/>
                </a:solidFill>
                <a:cs typeface="David" pitchFamily="34" charset="-79"/>
              </a:rPr>
              <a:t>לאחר שנתיים של עשייה בתחומי ההנצחה והמורשת החיילית, בניסיון להקים אתר הנצחה לחיל השלישות, חדלה העמותה מפעילותה. </a:t>
            </a:r>
            <a:endParaRPr lang="en-US" sz="2000" b="1" dirty="0">
              <a:solidFill>
                <a:srgbClr val="000099"/>
              </a:solidFill>
              <a:cs typeface="David" pitchFamily="34" charset="-79"/>
            </a:endParaRPr>
          </a:p>
          <a:p>
            <a:pPr eaLnBrk="1" hangingPunct="1">
              <a:lnSpc>
                <a:spcPct val="90000"/>
              </a:lnSpc>
              <a:defRPr/>
            </a:pPr>
            <a:r>
              <a:rPr lang="he-IL" sz="2000" b="1" dirty="0">
                <a:solidFill>
                  <a:srgbClr val="000099"/>
                </a:solidFill>
                <a:cs typeface="David" pitchFamily="34" charset="-79"/>
              </a:rPr>
              <a:t>בשנת 2004 חזרה העמותה לפעילות, בתחומי ההנצחה, נעשה ניסיון נוסף להגשים את </a:t>
            </a:r>
            <a:r>
              <a:rPr lang="he-IL" sz="2000" b="1" dirty="0" err="1">
                <a:solidFill>
                  <a:srgbClr val="000099"/>
                </a:solidFill>
                <a:cs typeface="David" pitchFamily="34" charset="-79"/>
              </a:rPr>
              <a:t>חזון</a:t>
            </a:r>
            <a:r>
              <a:rPr lang="he-IL" sz="2000" b="1" dirty="0">
                <a:solidFill>
                  <a:srgbClr val="000099"/>
                </a:solidFill>
                <a:cs typeface="David" pitchFamily="34" charset="-79"/>
              </a:rPr>
              <a:t> הקמת אתר ההנצחה החילי.</a:t>
            </a:r>
            <a:endParaRPr lang="en-US" sz="2000" b="1" dirty="0">
              <a:solidFill>
                <a:srgbClr val="000099"/>
              </a:solidFill>
              <a:cs typeface="David" pitchFamily="34" charset="-79"/>
            </a:endParaRPr>
          </a:p>
          <a:p>
            <a:pPr eaLnBrk="1" hangingPunct="1">
              <a:lnSpc>
                <a:spcPct val="90000"/>
              </a:lnSpc>
              <a:defRPr/>
            </a:pPr>
            <a:r>
              <a:rPr lang="he-IL" sz="2000" b="1" dirty="0">
                <a:solidFill>
                  <a:srgbClr val="000099"/>
                </a:solidFill>
                <a:cs typeface="David" pitchFamily="34" charset="-79"/>
              </a:rPr>
              <a:t>העמותה חידשה את פעילותה במרץ 2010 בשמה החדש, "עמותת ידידי חיל השלישות".</a:t>
            </a:r>
            <a:endParaRPr lang="en-US" sz="2000" b="1" dirty="0">
              <a:solidFill>
                <a:srgbClr val="000099"/>
              </a:solidFill>
              <a:cs typeface="David" pitchFamily="34" charset="-79"/>
            </a:endParaRPr>
          </a:p>
          <a:p>
            <a:pPr eaLnBrk="1" hangingPunct="1">
              <a:lnSpc>
                <a:spcPct val="90000"/>
              </a:lnSpc>
              <a:defRPr/>
            </a:pPr>
            <a:r>
              <a:rPr lang="he-IL" sz="2000" b="1" dirty="0">
                <a:solidFill>
                  <a:srgbClr val="000099"/>
                </a:solidFill>
                <a:cs typeface="David" pitchFamily="34" charset="-79"/>
              </a:rPr>
              <a:t>באוג' 2014 התממש החזון, על פי בקשת משרד הביטחון-אגף המשפחות וחיל השלישות, העמותה נרשמה כספק משרד הביטחון לקבלת תקציב, וקיבלה את האחריות על אתר ההנצחה והמורשת בתל השומר. </a:t>
            </a:r>
          </a:p>
          <a:p>
            <a:pPr eaLnBrk="1" hangingPunct="1">
              <a:lnSpc>
                <a:spcPct val="90000"/>
              </a:lnSpc>
              <a:defRPr/>
            </a:pPr>
            <a:r>
              <a:rPr lang="he-IL" sz="2000" b="1" dirty="0">
                <a:solidFill>
                  <a:srgbClr val="000099"/>
                </a:solidFill>
                <a:cs typeface="David" pitchFamily="34" charset="-79"/>
              </a:rPr>
              <a:t>במאי 2018 שונה שם העמותה ל-"עמותת חיל משאבי האנוש         (שלישות),זאת לאור שינוי שם החיל  לחיל משאבי האנוש.</a:t>
            </a:r>
            <a:r>
              <a:rPr lang="he-IL" sz="2400" b="1" dirty="0">
                <a:solidFill>
                  <a:srgbClr val="000099"/>
                </a:solidFill>
                <a:cs typeface="David" pitchFamily="34" charset="-79"/>
              </a:rPr>
              <a:t>. </a:t>
            </a:r>
            <a:endParaRPr lang="en-US" sz="2400" b="1" dirty="0">
              <a:solidFill>
                <a:srgbClr val="000099"/>
              </a:solidFill>
              <a:cs typeface="David" pitchFamily="34" charset="-79"/>
            </a:endParaRPr>
          </a:p>
          <a:p>
            <a:pPr eaLnBrk="1" hangingPunct="1">
              <a:lnSpc>
                <a:spcPct val="90000"/>
              </a:lnSpc>
              <a:defRPr/>
            </a:pPr>
            <a:endParaRPr lang="en-US" sz="2800" b="1" kern="0"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133107466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r" eaLnBrk="1" hangingPunct="1">
              <a:defRPr/>
            </a:pPr>
            <a:r>
              <a:rPr lang="he-IL" b="1" dirty="0">
                <a:solidFill>
                  <a:srgbClr val="000099"/>
                </a:solidFill>
                <a:latin typeface="David" pitchFamily="34" charset="-79"/>
                <a:cs typeface="David" pitchFamily="34" charset="-79"/>
              </a:rPr>
              <a:t>מוסדות העמותה</a:t>
            </a:r>
            <a:endParaRPr lang="en-US" b="1" dirty="0">
              <a:solidFill>
                <a:srgbClr val="000099"/>
              </a:solidFill>
              <a:latin typeface="David" pitchFamily="34" charset="-79"/>
              <a:cs typeface="David" pitchFamily="34" charset="-79"/>
            </a:endParaRPr>
          </a:p>
        </p:txBody>
      </p:sp>
      <p:sp>
        <p:nvSpPr>
          <p:cNvPr id="106499" name="Rectangle 3"/>
          <p:cNvSpPr>
            <a:spLocks noGrp="1" noChangeArrowheads="1"/>
          </p:cNvSpPr>
          <p:nvPr>
            <p:ph type="body" idx="1"/>
          </p:nvPr>
        </p:nvSpPr>
        <p:spPr>
          <a:xfrm>
            <a:off x="2438400" y="1125538"/>
            <a:ext cx="6310313" cy="5616575"/>
          </a:xfrm>
        </p:spPr>
        <p:txBody>
          <a:bodyPr/>
          <a:lstStyle/>
          <a:p>
            <a:pPr eaLnBrk="1" hangingPunct="1">
              <a:defRPr/>
            </a:pPr>
            <a:r>
              <a:rPr lang="he-IL" sz="2800" b="1" u="sng" dirty="0">
                <a:solidFill>
                  <a:srgbClr val="000099"/>
                </a:solidFill>
                <a:effectLst/>
                <a:latin typeface="David" pitchFamily="34" charset="-79"/>
                <a:cs typeface="David" pitchFamily="34" charset="-79"/>
              </a:rPr>
              <a:t>הנהלה 43 </a:t>
            </a:r>
            <a:r>
              <a:rPr lang="he-IL" sz="2800" b="1" dirty="0">
                <a:solidFill>
                  <a:srgbClr val="000099"/>
                </a:solidFill>
                <a:effectLst/>
                <a:latin typeface="David" pitchFamily="34" charset="-79"/>
                <a:cs typeface="David" pitchFamily="34" charset="-79"/>
              </a:rPr>
              <a:t>חברים</a:t>
            </a:r>
          </a:p>
          <a:p>
            <a:pPr eaLnBrk="1" hangingPunct="1">
              <a:defRPr/>
            </a:pPr>
            <a:r>
              <a:rPr lang="he-IL" sz="2400" b="1" dirty="0">
                <a:solidFill>
                  <a:srgbClr val="000099"/>
                </a:solidFill>
                <a:effectLst/>
                <a:latin typeface="David" pitchFamily="34" charset="-79"/>
                <a:cs typeface="David" pitchFamily="34" charset="-79"/>
              </a:rPr>
              <a:t>יו"ר-תא"ל (מיל</a:t>
            </a:r>
            <a:r>
              <a:rPr lang="en-US" sz="2400" b="1" dirty="0">
                <a:solidFill>
                  <a:srgbClr val="000099"/>
                </a:solidFill>
                <a:effectLst/>
                <a:latin typeface="David" pitchFamily="34" charset="-79"/>
                <a:cs typeface="David" pitchFamily="34" charset="-79"/>
              </a:rPr>
              <a:t>'</a:t>
            </a:r>
            <a:r>
              <a:rPr lang="he-IL" sz="2400" b="1" dirty="0">
                <a:solidFill>
                  <a:srgbClr val="000099"/>
                </a:solidFill>
                <a:effectLst/>
                <a:latin typeface="David" pitchFamily="34" charset="-79"/>
                <a:cs typeface="David" pitchFamily="34" charset="-79"/>
              </a:rPr>
              <a:t>) צביקה וקסברג</a:t>
            </a:r>
          </a:p>
          <a:p>
            <a:pPr eaLnBrk="1" hangingPunct="1">
              <a:defRPr/>
            </a:pPr>
            <a:r>
              <a:rPr lang="he-IL" sz="2400" b="1" dirty="0">
                <a:solidFill>
                  <a:srgbClr val="000099"/>
                </a:solidFill>
                <a:effectLst/>
                <a:latin typeface="David" pitchFamily="34" charset="-79"/>
                <a:cs typeface="David" pitchFamily="34" charset="-79"/>
              </a:rPr>
              <a:t>מ"מ יו"ר-תא"ל (מיל') איתן לוי</a:t>
            </a:r>
          </a:p>
          <a:p>
            <a:pPr eaLnBrk="1" hangingPunct="1">
              <a:defRPr/>
            </a:pPr>
            <a:r>
              <a:rPr lang="he-IL" sz="2400" b="1" dirty="0">
                <a:solidFill>
                  <a:srgbClr val="000099"/>
                </a:solidFill>
                <a:effectLst/>
                <a:latin typeface="David" pitchFamily="34" charset="-79"/>
                <a:cs typeface="David" pitchFamily="34" charset="-79"/>
              </a:rPr>
              <a:t>מנכ"ל-סא"ל (מיל</a:t>
            </a:r>
            <a:r>
              <a:rPr lang="en-US" sz="2400" b="1" dirty="0">
                <a:solidFill>
                  <a:srgbClr val="000099"/>
                </a:solidFill>
                <a:effectLst/>
                <a:latin typeface="David" pitchFamily="34" charset="-79"/>
                <a:cs typeface="David" pitchFamily="34" charset="-79"/>
              </a:rPr>
              <a:t>'</a:t>
            </a:r>
            <a:r>
              <a:rPr lang="he-IL" sz="2400" b="1" dirty="0">
                <a:solidFill>
                  <a:srgbClr val="000099"/>
                </a:solidFill>
                <a:effectLst/>
                <a:latin typeface="David" pitchFamily="34" charset="-79"/>
                <a:cs typeface="David" pitchFamily="34" charset="-79"/>
              </a:rPr>
              <a:t>) דרור טוקר</a:t>
            </a:r>
          </a:p>
          <a:p>
            <a:pPr eaLnBrk="1" hangingPunct="1">
              <a:defRPr/>
            </a:pPr>
            <a:endParaRPr lang="he-IL" sz="2400" b="1" dirty="0">
              <a:solidFill>
                <a:srgbClr val="000099"/>
              </a:solidFill>
              <a:effectLst/>
              <a:latin typeface="David" pitchFamily="34" charset="-79"/>
              <a:cs typeface="David" pitchFamily="34" charset="-79"/>
            </a:endParaRPr>
          </a:p>
          <a:p>
            <a:pPr eaLnBrk="1" hangingPunct="1">
              <a:defRPr/>
            </a:pPr>
            <a:r>
              <a:rPr lang="he-IL" sz="2800" b="1" u="sng" dirty="0">
                <a:solidFill>
                  <a:srgbClr val="000099"/>
                </a:solidFill>
                <a:effectLst/>
                <a:latin typeface="David" pitchFamily="34" charset="-79"/>
                <a:cs typeface="David" pitchFamily="34" charset="-79"/>
              </a:rPr>
              <a:t>ועדת בקורת</a:t>
            </a:r>
            <a:r>
              <a:rPr lang="he-IL" sz="2800" b="1" dirty="0">
                <a:solidFill>
                  <a:srgbClr val="000099"/>
                </a:solidFill>
                <a:effectLst/>
                <a:latin typeface="David" pitchFamily="34" charset="-79"/>
                <a:cs typeface="David" pitchFamily="34" charset="-79"/>
              </a:rPr>
              <a:t>-3 חברים</a:t>
            </a:r>
          </a:p>
          <a:p>
            <a:pPr eaLnBrk="1" hangingPunct="1">
              <a:defRPr/>
            </a:pPr>
            <a:r>
              <a:rPr lang="he-IL" sz="2400" b="1" dirty="0">
                <a:solidFill>
                  <a:srgbClr val="000099"/>
                </a:solidFill>
                <a:effectLst/>
                <a:latin typeface="David" pitchFamily="34" charset="-79"/>
                <a:cs typeface="David" pitchFamily="34" charset="-79"/>
              </a:rPr>
              <a:t>יו"ר-סא"ל (מיל') אשר </a:t>
            </a:r>
            <a:r>
              <a:rPr lang="he-IL" sz="2400" b="1" dirty="0" err="1">
                <a:solidFill>
                  <a:srgbClr val="000099"/>
                </a:solidFill>
                <a:effectLst/>
                <a:latin typeface="David" pitchFamily="34" charset="-79"/>
                <a:cs typeface="David" pitchFamily="34" charset="-79"/>
              </a:rPr>
              <a:t>מייבסקי</a:t>
            </a:r>
            <a:endParaRPr lang="he-IL" sz="2400" b="1" dirty="0">
              <a:solidFill>
                <a:srgbClr val="000099"/>
              </a:solidFill>
              <a:effectLst/>
              <a:latin typeface="David" pitchFamily="34" charset="-79"/>
              <a:cs typeface="David" pitchFamily="34" charset="-79"/>
            </a:endParaRPr>
          </a:p>
          <a:p>
            <a:pPr eaLnBrk="1" hangingPunct="1">
              <a:defRPr/>
            </a:pPr>
            <a:endParaRPr lang="he-IL" sz="2400" b="1" dirty="0">
              <a:solidFill>
                <a:srgbClr val="000099"/>
              </a:solidFill>
              <a:effectLst/>
              <a:latin typeface="David" pitchFamily="34" charset="-79"/>
              <a:cs typeface="David" pitchFamily="34" charset="-79"/>
            </a:endParaRPr>
          </a:p>
          <a:p>
            <a:pPr eaLnBrk="1" hangingPunct="1">
              <a:defRPr/>
            </a:pPr>
            <a:r>
              <a:rPr lang="he-IL" sz="2800" b="1" u="sng" dirty="0">
                <a:solidFill>
                  <a:srgbClr val="000099"/>
                </a:solidFill>
                <a:effectLst/>
                <a:latin typeface="David" pitchFamily="34" charset="-79"/>
                <a:cs typeface="David" pitchFamily="34" charset="-79"/>
              </a:rPr>
              <a:t>משקיפים</a:t>
            </a:r>
            <a:r>
              <a:rPr lang="he-IL" sz="2800" b="1" dirty="0">
                <a:solidFill>
                  <a:srgbClr val="000099"/>
                </a:solidFill>
                <a:effectLst/>
                <a:latin typeface="David" pitchFamily="34" charset="-79"/>
                <a:cs typeface="David" pitchFamily="34" charset="-79"/>
              </a:rPr>
              <a:t>-2 חברים</a:t>
            </a:r>
          </a:p>
          <a:p>
            <a:pPr eaLnBrk="1" hangingPunct="1">
              <a:defRPr/>
            </a:pPr>
            <a:endParaRPr lang="he-IL" sz="2800" b="1" dirty="0">
              <a:solidFill>
                <a:srgbClr val="000099"/>
              </a:solidFill>
              <a:effectLst/>
              <a:latin typeface="David" pitchFamily="34" charset="-79"/>
              <a:cs typeface="David" pitchFamily="34" charset="-79"/>
            </a:endParaRPr>
          </a:p>
          <a:p>
            <a:pPr eaLnBrk="1" hangingPunct="1">
              <a:defRPr/>
            </a:pPr>
            <a:r>
              <a:rPr lang="he-IL" sz="2800" b="1" u="sng" dirty="0">
                <a:solidFill>
                  <a:srgbClr val="000099"/>
                </a:solidFill>
                <a:effectLst/>
                <a:latin typeface="David" pitchFamily="34" charset="-79"/>
                <a:cs typeface="David" pitchFamily="34" charset="-79"/>
              </a:rPr>
              <a:t>מנהל אתר ההנצחה</a:t>
            </a:r>
          </a:p>
          <a:p>
            <a:pPr eaLnBrk="1" hangingPunct="1">
              <a:defRPr/>
            </a:pPr>
            <a:r>
              <a:rPr lang="he-IL" sz="2400" b="1" dirty="0">
                <a:solidFill>
                  <a:srgbClr val="000099"/>
                </a:solidFill>
                <a:effectLst/>
                <a:latin typeface="David" pitchFamily="34" charset="-79"/>
                <a:cs typeface="David" pitchFamily="34" charset="-79"/>
              </a:rPr>
              <a:t>רנ"ג מיל' ניצן גולן</a:t>
            </a:r>
          </a:p>
          <a:p>
            <a:pPr eaLnBrk="1" hangingPunct="1">
              <a:defRPr/>
            </a:pPr>
            <a:endParaRPr lang="en-US" dirty="0">
              <a:solidFill>
                <a:srgbClr val="000066"/>
              </a:solidFill>
            </a:endParaRPr>
          </a:p>
        </p:txBody>
      </p:sp>
    </p:spTree>
    <p:extLst>
      <p:ext uri="{BB962C8B-B14F-4D97-AF65-F5344CB8AC3E}">
        <p14:creationId xmlns:p14="http://schemas.microsoft.com/office/powerpoint/2010/main" val="309571853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411413" y="260350"/>
            <a:ext cx="6400800" cy="1219200"/>
          </a:xfrm>
        </p:spPr>
        <p:txBody>
          <a:bodyPr/>
          <a:lstStyle/>
          <a:p>
            <a:pPr algn="r" eaLnBrk="1" hangingPunct="1">
              <a:defRPr/>
            </a:pPr>
            <a:r>
              <a:rPr lang="he-IL" sz="3200" b="1" u="sng" dirty="0">
                <a:solidFill>
                  <a:srgbClr val="333399"/>
                </a:solidFill>
                <a:latin typeface="David" pitchFamily="34" charset="-79"/>
                <a:cs typeface="David" pitchFamily="34" charset="-79"/>
              </a:rPr>
              <a:t>אחזקה ותחזוקת אתר ההנצחה והמורשת</a:t>
            </a:r>
            <a:endParaRPr lang="en-US" sz="3200" b="1" u="sng" dirty="0">
              <a:solidFill>
                <a:srgbClr val="333399"/>
              </a:solidFill>
              <a:latin typeface="David" pitchFamily="34" charset="-79"/>
              <a:cs typeface="David" pitchFamily="34" charset="-79"/>
            </a:endParaRPr>
          </a:p>
        </p:txBody>
      </p:sp>
      <p:sp>
        <p:nvSpPr>
          <p:cNvPr id="95235" name="Rectangle 3"/>
          <p:cNvSpPr>
            <a:spLocks noGrp="1" noChangeArrowheads="1"/>
          </p:cNvSpPr>
          <p:nvPr>
            <p:ph type="body" idx="1"/>
          </p:nvPr>
        </p:nvSpPr>
        <p:spPr>
          <a:xfrm>
            <a:off x="2268538" y="1214438"/>
            <a:ext cx="6519862" cy="5383212"/>
          </a:xfrm>
        </p:spPr>
        <p:txBody>
          <a:bodyPr/>
          <a:lstStyle/>
          <a:p>
            <a:pPr>
              <a:lnSpc>
                <a:spcPct val="107000"/>
              </a:lnSpc>
              <a:buFont typeface="Wingdings" panose="05000000000000000000" pitchFamily="2" charset="2"/>
              <a:buChar char="ü"/>
            </a:pPr>
            <a:endParaRPr lang="he-IL" sz="2800" b="1" dirty="0">
              <a:solidFill>
                <a:srgbClr val="333399"/>
              </a:solidFill>
              <a:latin typeface="David" panose="020E0502060401010101" pitchFamily="34" charset="-79"/>
              <a:ea typeface="Calibri"/>
              <a:cs typeface="David" panose="020E0502060401010101" pitchFamily="34" charset="-79"/>
            </a:endParaRPr>
          </a:p>
          <a:p>
            <a:pPr marL="0" lvl="0" indent="0">
              <a:lnSpc>
                <a:spcPct val="107000"/>
              </a:lnSpc>
              <a:buNone/>
            </a:pPr>
            <a:endParaRPr lang="en-US" sz="2800" b="1" dirty="0">
              <a:solidFill>
                <a:srgbClr val="333399"/>
              </a:solidFill>
              <a:latin typeface="David" panose="020E0502060401010101" pitchFamily="34" charset="-79"/>
              <a:ea typeface="Calibri"/>
              <a:cs typeface="David" panose="020E0502060401010101" pitchFamily="34" charset="-79"/>
            </a:endParaRPr>
          </a:p>
          <a:p>
            <a:pPr marL="0" indent="0">
              <a:buNone/>
            </a:pPr>
            <a:endParaRPr lang="he-IL" sz="2800" dirty="0">
              <a:solidFill>
                <a:schemeClr val="tx2"/>
              </a:solidFill>
            </a:endParaRPr>
          </a:p>
          <a:p>
            <a:pPr marL="0" indent="0" eaLnBrk="1" hangingPunct="1">
              <a:buNone/>
              <a:defRPr/>
            </a:pPr>
            <a:endParaRPr lang="he-IL" sz="2800" b="1" dirty="0">
              <a:solidFill>
                <a:srgbClr val="000099"/>
              </a:solidFill>
              <a:latin typeface="David" pitchFamily="34" charset="-79"/>
              <a:cs typeface="David" pitchFamily="34" charset="-79"/>
            </a:endParaRPr>
          </a:p>
        </p:txBody>
      </p:sp>
      <p:sp>
        <p:nvSpPr>
          <p:cNvPr id="2" name="מלבן 1">
            <a:extLst>
              <a:ext uri="{FF2B5EF4-FFF2-40B4-BE49-F238E27FC236}">
                <a16:creationId xmlns:a16="http://schemas.microsoft.com/office/drawing/2014/main" id="{560B8869-8C6C-4B00-9D95-54313777418F}"/>
              </a:ext>
            </a:extLst>
          </p:cNvPr>
          <p:cNvSpPr/>
          <p:nvPr/>
        </p:nvSpPr>
        <p:spPr>
          <a:xfrm>
            <a:off x="2268538" y="1479550"/>
            <a:ext cx="6508669" cy="4080797"/>
          </a:xfrm>
          <a:prstGeom prst="rect">
            <a:avLst/>
          </a:prstGeom>
        </p:spPr>
        <p:txBody>
          <a:bodyPr wrap="square">
            <a:spAutoFit/>
          </a:bodyPr>
          <a:lstStyle/>
          <a:p>
            <a:pPr algn="r" rtl="1">
              <a:lnSpc>
                <a:spcPct val="107000"/>
              </a:lnSpc>
              <a:buFont typeface="Wingdings" panose="05000000000000000000" pitchFamily="2" charset="2"/>
              <a:buChar char="ü"/>
            </a:pPr>
            <a:r>
              <a:rPr lang="he-IL" sz="2800" b="1" dirty="0">
                <a:solidFill>
                  <a:srgbClr val="333399"/>
                </a:solidFill>
                <a:latin typeface="David" panose="020E0502060401010101" pitchFamily="34" charset="-79"/>
                <a:ea typeface="Calibri"/>
                <a:cs typeface="David" panose="020E0502060401010101" pitchFamily="34" charset="-79"/>
              </a:rPr>
              <a:t>אחזקה שוטפת, גינון צביעה וניקיון האתר.</a:t>
            </a:r>
          </a:p>
          <a:p>
            <a:pPr marL="457200" lvl="0" indent="-457200" algn="r" rtl="1">
              <a:lnSpc>
                <a:spcPct val="107000"/>
              </a:lnSpc>
              <a:spcAft>
                <a:spcPts val="800"/>
              </a:spcAft>
              <a:buFont typeface="Wingdings" pitchFamily="2" charset="2"/>
              <a:buChar char="ü"/>
            </a:pPr>
            <a:r>
              <a:rPr lang="he-IL" sz="2800" b="1" dirty="0">
                <a:solidFill>
                  <a:srgbClr val="333399"/>
                </a:solidFill>
                <a:latin typeface="David" panose="020E0502060401010101" pitchFamily="34" charset="-79"/>
                <a:ea typeface="Calibri"/>
                <a:cs typeface="David" panose="020E0502060401010101" pitchFamily="34" charset="-79"/>
              </a:rPr>
              <a:t>שתילת שתילים עונתיים, פינוי גזם וניקיון.</a:t>
            </a:r>
          </a:p>
          <a:p>
            <a:pPr marL="457200" lvl="0" indent="-457200" algn="r" rtl="1">
              <a:lnSpc>
                <a:spcPct val="107000"/>
              </a:lnSpc>
              <a:spcAft>
                <a:spcPts val="800"/>
              </a:spcAft>
              <a:buFont typeface="Wingdings" pitchFamily="2" charset="2"/>
              <a:buChar char="ü"/>
            </a:pPr>
            <a:r>
              <a:rPr lang="he-IL" sz="2800" b="1" dirty="0">
                <a:solidFill>
                  <a:srgbClr val="333399"/>
                </a:solidFill>
                <a:latin typeface="David" panose="020E0502060401010101" pitchFamily="34" charset="-79"/>
                <a:ea typeface="Calibri"/>
                <a:cs typeface="David" panose="020E0502060401010101" pitchFamily="34" charset="-79"/>
              </a:rPr>
              <a:t>ביצוע ביקורת בטיחות חשמל וכיבוי אש.</a:t>
            </a:r>
          </a:p>
          <a:p>
            <a:pPr marL="457200" lvl="0" indent="-457200" algn="r" rtl="1">
              <a:lnSpc>
                <a:spcPct val="107000"/>
              </a:lnSpc>
              <a:spcAft>
                <a:spcPts val="800"/>
              </a:spcAft>
              <a:buFont typeface="Wingdings" pitchFamily="2" charset="2"/>
              <a:buChar char="ü"/>
            </a:pPr>
            <a:r>
              <a:rPr lang="he-IL" sz="2800" b="1" dirty="0">
                <a:solidFill>
                  <a:srgbClr val="333399"/>
                </a:solidFill>
                <a:latin typeface="David" panose="020E0502060401010101" pitchFamily="34" charset="-79"/>
                <a:ea typeface="Calibri"/>
                <a:cs typeface="David" panose="020E0502060401010101" pitchFamily="34" charset="-79"/>
              </a:rPr>
              <a:t>חידוש ביטוח אלמנטרי וצד שלישי של האתר.</a:t>
            </a:r>
          </a:p>
          <a:p>
            <a:pPr marL="457200" lvl="0" indent="-457200" algn="r" rtl="1">
              <a:lnSpc>
                <a:spcPct val="107000"/>
              </a:lnSpc>
              <a:spcAft>
                <a:spcPts val="800"/>
              </a:spcAft>
              <a:buFont typeface="Wingdings" pitchFamily="2" charset="2"/>
              <a:buChar char="ü"/>
            </a:pPr>
            <a:r>
              <a:rPr lang="he-IL" sz="2800" b="1" dirty="0">
                <a:solidFill>
                  <a:srgbClr val="333399"/>
                </a:solidFill>
                <a:latin typeface="David" panose="020E0502060401010101" pitchFamily="34" charset="-79"/>
                <a:cs typeface="David" panose="020E0502060401010101" pitchFamily="34" charset="-79"/>
              </a:rPr>
              <a:t>טיפול מול גורמי הצבא עקב הזרמת מים מאזור בית החולים לאתר, תיקון על ידי בינוי לא על חשבון תקציב העמותה.</a:t>
            </a:r>
          </a:p>
        </p:txBody>
      </p:sp>
    </p:spTree>
    <p:extLst>
      <p:ext uri="{BB962C8B-B14F-4D97-AF65-F5344CB8AC3E}">
        <p14:creationId xmlns:p14="http://schemas.microsoft.com/office/powerpoint/2010/main" val="29183772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411413" y="260350"/>
            <a:ext cx="6400800" cy="1219200"/>
          </a:xfrm>
        </p:spPr>
        <p:txBody>
          <a:bodyPr/>
          <a:lstStyle/>
          <a:p>
            <a:pPr algn="r" eaLnBrk="1" hangingPunct="1">
              <a:defRPr/>
            </a:pPr>
            <a:r>
              <a:rPr lang="he-IL" sz="3200" b="1" u="sng" dirty="0">
                <a:solidFill>
                  <a:srgbClr val="333399"/>
                </a:solidFill>
                <a:latin typeface="David" pitchFamily="34" charset="-79"/>
                <a:cs typeface="David" pitchFamily="34" charset="-79"/>
              </a:rPr>
              <a:t>אחזקה ותחזוקת אתר ההנצחה והמורשת</a:t>
            </a:r>
            <a:endParaRPr lang="en-US" sz="3200" b="1" u="sng" dirty="0">
              <a:solidFill>
                <a:srgbClr val="333399"/>
              </a:solidFill>
              <a:latin typeface="David" pitchFamily="34" charset="-79"/>
              <a:cs typeface="David" pitchFamily="34" charset="-79"/>
            </a:endParaRPr>
          </a:p>
        </p:txBody>
      </p:sp>
      <p:sp>
        <p:nvSpPr>
          <p:cNvPr id="95235" name="Rectangle 3"/>
          <p:cNvSpPr>
            <a:spLocks noGrp="1" noChangeArrowheads="1"/>
          </p:cNvSpPr>
          <p:nvPr>
            <p:ph type="body" idx="1"/>
          </p:nvPr>
        </p:nvSpPr>
        <p:spPr>
          <a:xfrm>
            <a:off x="2268538" y="1214438"/>
            <a:ext cx="6519862" cy="5383212"/>
          </a:xfrm>
        </p:spPr>
        <p:txBody>
          <a:bodyPr/>
          <a:lstStyle/>
          <a:p>
            <a:pPr lvl="0">
              <a:lnSpc>
                <a:spcPct val="107000"/>
              </a:lnSpc>
              <a:buFont typeface="Wingdings" panose="05000000000000000000" pitchFamily="2" charset="2"/>
              <a:buChar char="ü"/>
            </a:pPr>
            <a:r>
              <a:rPr lang="he-IL" sz="2800" b="1" dirty="0">
                <a:solidFill>
                  <a:srgbClr val="333399"/>
                </a:solidFill>
                <a:latin typeface="David" panose="020E0502060401010101" pitchFamily="34" charset="-79"/>
                <a:ea typeface="Calibri"/>
                <a:cs typeface="David" panose="020E0502060401010101" pitchFamily="34" charset="-79"/>
              </a:rPr>
              <a:t>תיקון  גדר צפונית חדשה עקב קריסה בחורף </a:t>
            </a:r>
          </a:p>
          <a:p>
            <a:pPr lvl="0">
              <a:lnSpc>
                <a:spcPct val="107000"/>
              </a:lnSpc>
              <a:buFont typeface="Wingdings" panose="05000000000000000000" pitchFamily="2" charset="2"/>
              <a:buChar char="ü"/>
            </a:pPr>
            <a:r>
              <a:rPr lang="he-IL" sz="2800" b="1" dirty="0">
                <a:solidFill>
                  <a:srgbClr val="333399"/>
                </a:solidFill>
                <a:latin typeface="David" panose="020E0502060401010101" pitchFamily="34" charset="-79"/>
                <a:ea typeface="Calibri"/>
                <a:cs typeface="David" panose="020E0502060401010101" pitchFamily="34" charset="-79"/>
              </a:rPr>
              <a:t>גיזום עצים גדר מערבית</a:t>
            </a:r>
          </a:p>
          <a:p>
            <a:pPr lvl="0">
              <a:lnSpc>
                <a:spcPct val="107000"/>
              </a:lnSpc>
              <a:buFont typeface="Wingdings" panose="05000000000000000000" pitchFamily="2" charset="2"/>
              <a:buChar char="ü"/>
            </a:pPr>
            <a:r>
              <a:rPr lang="he-IL" sz="2800" b="1" dirty="0">
                <a:solidFill>
                  <a:srgbClr val="333399"/>
                </a:solidFill>
                <a:latin typeface="David" panose="020E0502060401010101" pitchFamily="34" charset="-79"/>
                <a:ea typeface="Calibri"/>
                <a:cs typeface="David" panose="020E0502060401010101" pitchFamily="34" charset="-79"/>
              </a:rPr>
              <a:t>החלפת עמוד חשמל במגרש העליון</a:t>
            </a:r>
          </a:p>
          <a:p>
            <a:pPr>
              <a:lnSpc>
                <a:spcPct val="107000"/>
              </a:lnSpc>
              <a:buFont typeface="Wingdings" panose="05000000000000000000" pitchFamily="2" charset="2"/>
              <a:buChar char="ü"/>
            </a:pPr>
            <a:r>
              <a:rPr lang="he-IL" sz="2800" b="1" dirty="0">
                <a:solidFill>
                  <a:srgbClr val="333399"/>
                </a:solidFill>
                <a:latin typeface="David" panose="020E0502060401010101" pitchFamily="34" charset="-79"/>
                <a:ea typeface="Calibri"/>
                <a:cs typeface="David" panose="020E0502060401010101" pitchFamily="34" charset="-79"/>
              </a:rPr>
              <a:t>חיבור השירותים לקו ביוב חדש </a:t>
            </a:r>
            <a:endParaRPr lang="he-IL" sz="2800" b="1" dirty="0">
              <a:solidFill>
                <a:srgbClr val="333399"/>
              </a:solidFill>
              <a:latin typeface="David" panose="020E0502060401010101" pitchFamily="34" charset="-79"/>
              <a:cs typeface="David" panose="020E0502060401010101" pitchFamily="34" charset="-79"/>
            </a:endParaRPr>
          </a:p>
          <a:p>
            <a:pPr>
              <a:lnSpc>
                <a:spcPct val="107000"/>
              </a:lnSpc>
              <a:buFont typeface="Wingdings" panose="05000000000000000000" pitchFamily="2" charset="2"/>
              <a:buChar char="ü"/>
            </a:pPr>
            <a:r>
              <a:rPr lang="he-IL" sz="2800" b="1" dirty="0">
                <a:solidFill>
                  <a:srgbClr val="333399"/>
                </a:solidFill>
                <a:latin typeface="David" panose="020E0502060401010101" pitchFamily="34" charset="-79"/>
                <a:cs typeface="David" panose="020E0502060401010101" pitchFamily="34" charset="-79"/>
              </a:rPr>
              <a:t>ביצוע עבודות תשתית באתר ההנצחה, החלפת 1,000 מ"ר אספלט באבני ריצוף משתלבות. </a:t>
            </a:r>
          </a:p>
          <a:p>
            <a:pPr>
              <a:lnSpc>
                <a:spcPct val="107000"/>
              </a:lnSpc>
              <a:buFont typeface="Wingdings" panose="05000000000000000000" pitchFamily="2" charset="2"/>
              <a:buChar char="ü"/>
            </a:pPr>
            <a:r>
              <a:rPr lang="he-IL" sz="2800" b="1" dirty="0">
                <a:solidFill>
                  <a:srgbClr val="333399"/>
                </a:solidFill>
                <a:latin typeface="David" panose="020E0502060401010101" pitchFamily="34" charset="-79"/>
                <a:cs typeface="David" panose="020E0502060401010101" pitchFamily="34" charset="-79"/>
              </a:rPr>
              <a:t>היקף הפרויקט כ – 289 </a:t>
            </a:r>
            <a:r>
              <a:rPr lang="he-IL" sz="2800" b="1" dirty="0" err="1">
                <a:solidFill>
                  <a:srgbClr val="333399"/>
                </a:solidFill>
                <a:latin typeface="David" panose="020E0502060401010101" pitchFamily="34" charset="-79"/>
                <a:cs typeface="David" panose="020E0502060401010101" pitchFamily="34" charset="-79"/>
              </a:rPr>
              <a:t>אש"ח</a:t>
            </a:r>
            <a:r>
              <a:rPr lang="he-IL" sz="2800" b="1" dirty="0">
                <a:solidFill>
                  <a:srgbClr val="333399"/>
                </a:solidFill>
                <a:latin typeface="David" panose="020E0502060401010101" pitchFamily="34" charset="-79"/>
                <a:cs typeface="David" panose="020E0502060401010101" pitchFamily="34" charset="-79"/>
              </a:rPr>
              <a:t> , מתוקצב מתקציב משרד הביטחון.</a:t>
            </a:r>
          </a:p>
          <a:p>
            <a:pPr lvl="0">
              <a:lnSpc>
                <a:spcPct val="107000"/>
              </a:lnSpc>
              <a:buFont typeface="Wingdings" panose="05000000000000000000" pitchFamily="2" charset="2"/>
              <a:buChar char="ü"/>
            </a:pPr>
            <a:endParaRPr lang="he-IL" sz="2800" b="1" dirty="0">
              <a:solidFill>
                <a:srgbClr val="333399"/>
              </a:solidFill>
              <a:latin typeface="David" panose="020E0502060401010101" pitchFamily="34" charset="-79"/>
              <a:ea typeface="Calibri"/>
              <a:cs typeface="David" panose="020E0502060401010101" pitchFamily="34" charset="-79"/>
            </a:endParaRPr>
          </a:p>
          <a:p>
            <a:pPr lvl="0">
              <a:lnSpc>
                <a:spcPct val="107000"/>
              </a:lnSpc>
              <a:buFont typeface="Wingdings" panose="05000000000000000000" pitchFamily="2" charset="2"/>
              <a:buChar char="ü"/>
            </a:pPr>
            <a:endParaRPr lang="he-IL" sz="2800" b="1" dirty="0">
              <a:solidFill>
                <a:srgbClr val="333399"/>
              </a:solidFill>
              <a:latin typeface="David" panose="020E0502060401010101" pitchFamily="34" charset="-79"/>
              <a:ea typeface="Calibri"/>
              <a:cs typeface="David" panose="020E0502060401010101" pitchFamily="34" charset="-79"/>
            </a:endParaRPr>
          </a:p>
          <a:p>
            <a:pPr lvl="0">
              <a:lnSpc>
                <a:spcPct val="107000"/>
              </a:lnSpc>
              <a:buFont typeface="Wingdings" panose="05000000000000000000" pitchFamily="2" charset="2"/>
              <a:buChar char="ü"/>
            </a:pPr>
            <a:endParaRPr lang="en-US" sz="2800" b="1" dirty="0">
              <a:solidFill>
                <a:srgbClr val="333399"/>
              </a:solidFill>
              <a:latin typeface="David" panose="020E0502060401010101" pitchFamily="34" charset="-79"/>
              <a:ea typeface="Calibri"/>
              <a:cs typeface="David" panose="020E0502060401010101" pitchFamily="34" charset="-79"/>
            </a:endParaRPr>
          </a:p>
          <a:p>
            <a:pPr lvl="0">
              <a:lnSpc>
                <a:spcPct val="107000"/>
              </a:lnSpc>
              <a:buFont typeface="Wingdings" panose="05000000000000000000" pitchFamily="2" charset="2"/>
              <a:buChar char="ü"/>
            </a:pPr>
            <a:endParaRPr lang="en-US" sz="2800" b="1" dirty="0">
              <a:solidFill>
                <a:srgbClr val="333399"/>
              </a:solidFill>
              <a:latin typeface="David" panose="020E0502060401010101" pitchFamily="34" charset="-79"/>
              <a:ea typeface="Calibri"/>
              <a:cs typeface="David" panose="020E0502060401010101" pitchFamily="34" charset="-79"/>
            </a:endParaRPr>
          </a:p>
          <a:p>
            <a:endParaRPr lang="he-IL" sz="2800" dirty="0">
              <a:solidFill>
                <a:schemeClr val="tx2"/>
              </a:solidFill>
            </a:endParaRPr>
          </a:p>
          <a:p>
            <a:pPr marL="0" indent="0" eaLnBrk="1" hangingPunct="1">
              <a:buNone/>
              <a:defRPr/>
            </a:pPr>
            <a:endParaRPr lang="he-IL" sz="2800" b="1" dirty="0">
              <a:solidFill>
                <a:srgbClr val="000099"/>
              </a:solidFill>
              <a:latin typeface="David" pitchFamily="34" charset="-79"/>
              <a:cs typeface="David" pitchFamily="34" charset="-79"/>
            </a:endParaRPr>
          </a:p>
        </p:txBody>
      </p:sp>
    </p:spTree>
    <p:extLst>
      <p:ext uri="{BB962C8B-B14F-4D97-AF65-F5344CB8AC3E}">
        <p14:creationId xmlns:p14="http://schemas.microsoft.com/office/powerpoint/2010/main" val="1327455224"/>
      </p:ext>
    </p:extLst>
  </p:cSld>
  <p:clrMapOvr>
    <a:masterClrMapping/>
  </p:clrMapOvr>
  <p:transition spd="slow"/>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2009</TotalTime>
  <Words>1024</Words>
  <Application>Microsoft Office PowerPoint</Application>
  <PresentationFormat>‫הצגה על המסך (4:3)</PresentationFormat>
  <Paragraphs>177</Paragraphs>
  <Slides>31</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31</vt:i4>
      </vt:variant>
    </vt:vector>
  </HeadingPairs>
  <TitlesOfParts>
    <vt:vector size="36" baseType="lpstr">
      <vt:lpstr>Arial</vt:lpstr>
      <vt:lpstr>Calibri</vt:lpstr>
      <vt:lpstr>David</vt:lpstr>
      <vt:lpstr>Wingdings</vt:lpstr>
      <vt:lpstr>Proposal</vt:lpstr>
      <vt:lpstr>אסיפה כללית   עמותת "חיל משאבי האנוש(שלישות) מס'  9   4 יולי 2019  </vt:lpstr>
      <vt:lpstr>על סדר היום</vt:lpstr>
      <vt:lpstr>דו"ח הנהלת העמותה</vt:lpstr>
      <vt:lpstr>החזון</vt:lpstr>
      <vt:lpstr>מטרות</vt:lpstr>
      <vt:lpstr>עבר הווה ועתיד</vt:lpstr>
      <vt:lpstr>מוסדות העמותה</vt:lpstr>
      <vt:lpstr>אחזקה ותחזוקת אתר ההנצחה והמורשת</vt:lpstr>
      <vt:lpstr>אחזקה ותחזוקת אתר ההנצחה והמורשת</vt:lpstr>
      <vt:lpstr>בוצע שיפור שבילי גישה והכניסה לאתר ב-2018</vt:lpstr>
      <vt:lpstr>אירועים שהתקיימו בשנת 2018 </vt:lpstr>
      <vt:lpstr>פעילות משותפת עם החיל</vt:lpstr>
      <vt:lpstr>נתונים ומספרים</vt:lpstr>
      <vt:lpstr>מצגת של PowerPoint‏</vt:lpstr>
      <vt:lpstr>                                      עמותת ידידי חיל השלישות (ע"ר) 58017382 ועדת הביקורת של העמותה פרוטוקול 1/2019 מישיבת הועדה אשר התקיימה ביום שני, ז' סיוון תשע"ט 10.6.2019, בשעה 17:00 באתר ההנצחה בתה"ש במשרדי העמותה. בהשתתפותם של: אל"מ יוסי ברקו- חבר הועדה                               סא"ל גיל שביט- חבר הועדה                               סא"ל אשר מיבסקי- יו"ר הועדה   בנוכחותם של: תא"ל צביקה וקסברג- יו"ר העמותה                          סא"ל דרור טוקר- מנכ"ל העמותה                          רנ"ג ניצן גולן- מנהל אתר ההנצחה   סדר היום:  דוחות כספיים ל31 לדצמבר 2018 ו-2017. עדכון תכנון תקציב לשנת 2019 ותכנון תקציב לשנת 2020. דיווחי יו"ר העמותה ומנכ"ל העמותה על פעילויות שוטפות של העמותה במהלך שנת 2018 ודיווח מנהל אתר ההנצחה על הפעילויות בשטח האתר, החלפת הריצוף בכיכר ובשבילי הגישה. נושאים שונים נוספים. סיכום והחלטות הועדה.   הדיונים בישיבה: הדוחות הכספיים לשנים 2018 ו- 2017: הכנסות ממשרד הביטחון גדלו בעקבות פרויקט החלפת הריצוף וחידוש שבילי הגישה ותיקון קו הביוב למבנה השירותים. בהכנסות מדמי החבר לא חל שינוי לעומת 2017 כמו גם מתרומות.העמותה המשיכה בפעילויות ייעודיות בחלוקת חבילות שי לנזקקים ושי למשפחות שכולות. באחזקת האתר חל גידול בסעיף הביטוח של כ-20% כתוצאה בביטוח צד ג' למספר המבקרים באתר שגדל במהלך השנה.       </vt:lpstr>
      <vt:lpstr>עדכון תקציב 2019 ותכנון ל2020:  יו"ר העמותה ומנכ"ל העמותה דיווחו על העדכונים לשנת 2019 בעקבות השלמת התשלום לקבלן המבצע את הפרויקט של התשתית של חידוש שבילי הגישה וביצוע ריצוף חדש.   מנהל אתר ההנצחה הציג בפני הועדה, לבקשתה את 5 ההצעות שהוגשו לביצוע עבודות התשתית והפיתוח באתר. ההצעה של חברת מדיסון הנדסה בע"מ, היא שהתקבלה ע"י העמותה בסך של 278,000 ₪ והייתה הנמוכה לעומת 4 הצעות הנוספות שהוגשו ע"י:  א.מ הבונה 283,000 ₪ תו"פ הנדסה 320,000 ₪ טייבה רגיל 323,000 ₪ המשולש טייבה 350,000 ₪   ההסכם שנחתם עם הזוכה הוצג בפני הועדה ומהווה נספח לפרוטוקול. הקבלן אחראי על העבודה שביצע באתר, למשך 24 חודשים ממועד השלמת העבודות באתר, לשביעות רצונה של העמותה. עם חתימת ההסכם, ניתנה לקבלן הזוכה מקדמה ע"ס 70,000 ₪ ובנוסף עוד 2 תשלומים עם התקדמות וסיום העבודה (התשלום הסופי שולם לקבלן עם העברת השלמת התשלום ע"י משרד הביטחון).   קבלן המבצע גינון באתר הוחלף ב-1.12.2018 וחלה הוזלה בתשלום השוטף בנושא.   מספר המשתתפים בטקסי הזיכרון באתר הינו מספר מאות בכל טקס ומספר החניכים והקצינים שסיירו באתר במהלך השנה הוא 2550.   הועדה ממליצה להנהלת העמותה לדון על הדרכים להגדלת כמות המצטרפים לעמותה בכל שנה, מקרב הפורשים.  </vt:lpstr>
      <vt:lpstr>סיכום והחלטות הועדה: ועדת הביקורת מאשרת את דו"ח ההנהלה כפי שהוצג בפניה על ידי יו"ר העמותה, מנכ"ל העמותה ודו"ח מנהל אתר ההנצחה.   ועדת הביקורת, לאחר שדנה וקיבלה תשובות לשאלות בנושא הדוחות הכספיים לשנת 2018 ו-2017, ובנושא עדכון תכנון תקציב לשנים 2019 ותכנון תקציב 2020, ממליצה לאסיפה הכללית שתתכנס ביום חמישי 5.7.2019 לאשרם.     הועדה מודה ליו"ר העמותה תא"ל צביקה וקסברג, למנכ"ל העמותה סא"ל דרור טוקר ולמנהל אתה ההנצחה רנ"ג ניצן גולן על הניהול השוטף ועל שיתוף הפעולה.   תודה לחברי בועדת הביקורת אל"מ יוסי ברקו וסא"ל גיל שביט על השתתפותם בישיבת הועדה ובהכנת הדו"ח.                     ____________           ____________                ____________       אל"מ יוסי ברקו             אשר מיבסקי                    סא"ל גיל שביט         חבר הועדה                   יו"ר הועדה                         חבר הועדה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חברי ההנהלה :</vt:lpstr>
      <vt:lpstr>חברי ההנהלה :</vt:lpstr>
      <vt:lpstr>מצגת של PowerPoint‏</vt:lpstr>
      <vt:lpstr>מצגת של PowerPoint‏</vt:lpstr>
      <vt:lpstr>מייסדי העמותה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ישיבת הנהלת עמותת "ידידי חיל השלישות" מיום 18 ספט' 2011</dc:title>
  <dc:creator>dror</dc:creator>
  <cp:lastModifiedBy>User</cp:lastModifiedBy>
  <cp:revision>487</cp:revision>
  <cp:lastPrinted>2018-05-12T08:56:25Z</cp:lastPrinted>
  <dcterms:created xsi:type="dcterms:W3CDTF">2011-09-18T09:44:30Z</dcterms:created>
  <dcterms:modified xsi:type="dcterms:W3CDTF">2021-08-22T19:05:27Z</dcterms:modified>
</cp:coreProperties>
</file>